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3" r:id="rId4"/>
  </p:sldMasterIdLst>
  <p:notesMasterIdLst>
    <p:notesMasterId r:id="rId42"/>
  </p:notesMasterIdLst>
  <p:handoutMasterIdLst>
    <p:handoutMasterId r:id="rId43"/>
  </p:handoutMasterIdLst>
  <p:sldIdLst>
    <p:sldId id="471" r:id="rId5"/>
    <p:sldId id="472" r:id="rId6"/>
    <p:sldId id="547" r:id="rId7"/>
    <p:sldId id="533" r:id="rId8"/>
    <p:sldId id="532" r:id="rId9"/>
    <p:sldId id="536" r:id="rId10"/>
    <p:sldId id="548" r:id="rId11"/>
    <p:sldId id="500" r:id="rId12"/>
    <p:sldId id="521" r:id="rId13"/>
    <p:sldId id="517" r:id="rId14"/>
    <p:sldId id="489" r:id="rId15"/>
    <p:sldId id="526" r:id="rId16"/>
    <p:sldId id="546" r:id="rId17"/>
    <p:sldId id="601" r:id="rId18"/>
    <p:sldId id="505" r:id="rId19"/>
    <p:sldId id="558" r:id="rId20"/>
    <p:sldId id="602" r:id="rId21"/>
    <p:sldId id="520" r:id="rId22"/>
    <p:sldId id="492" r:id="rId23"/>
    <p:sldId id="612" r:id="rId24"/>
    <p:sldId id="607" r:id="rId25"/>
    <p:sldId id="493" r:id="rId26"/>
    <p:sldId id="603" r:id="rId27"/>
    <p:sldId id="609" r:id="rId28"/>
    <p:sldId id="610" r:id="rId29"/>
    <p:sldId id="608" r:id="rId30"/>
    <p:sldId id="605" r:id="rId31"/>
    <p:sldId id="495" r:id="rId32"/>
    <p:sldId id="604" r:id="rId33"/>
    <p:sldId id="606" r:id="rId34"/>
    <p:sldId id="586" r:id="rId35"/>
    <p:sldId id="588" r:id="rId36"/>
    <p:sldId id="611" r:id="rId37"/>
    <p:sldId id="587" r:id="rId38"/>
    <p:sldId id="589" r:id="rId39"/>
    <p:sldId id="519" r:id="rId40"/>
    <p:sldId id="595" r:id="rId41"/>
  </p:sldIdLst>
  <p:sldSz cx="9144000" cy="6858000" type="screen4x3"/>
  <p:notesSz cx="7023100" cy="9309100"/>
  <p:defaultTextStyle>
    <a:defPPr>
      <a:defRPr lang="en-US"/>
    </a:defPPr>
    <a:lvl1pPr algn="ctr" rtl="0" fontAlgn="base">
      <a:spcBef>
        <a:spcPct val="20000"/>
      </a:spcBef>
      <a:spcAft>
        <a:spcPct val="0"/>
      </a:spcAft>
      <a:buClr>
        <a:schemeClr val="accent1"/>
      </a:buClr>
      <a:buSzPct val="100000"/>
      <a:buFont typeface="Wingdings" pitchFamily="2" charset="2"/>
      <a:buChar char="•"/>
      <a:defRPr kern="1200">
        <a:solidFill>
          <a:schemeClr val="tx2"/>
        </a:solidFill>
        <a:latin typeface="Arial" charset="0"/>
        <a:ea typeface="+mn-ea"/>
        <a:cs typeface="+mn-cs"/>
      </a:defRPr>
    </a:lvl1pPr>
    <a:lvl2pPr marL="457200" algn="ctr" rtl="0" fontAlgn="base">
      <a:spcBef>
        <a:spcPct val="20000"/>
      </a:spcBef>
      <a:spcAft>
        <a:spcPct val="0"/>
      </a:spcAft>
      <a:buClr>
        <a:schemeClr val="accent1"/>
      </a:buClr>
      <a:buSzPct val="100000"/>
      <a:buFont typeface="Wingdings" pitchFamily="2" charset="2"/>
      <a:buChar char="•"/>
      <a:defRPr kern="1200">
        <a:solidFill>
          <a:schemeClr val="tx2"/>
        </a:solidFill>
        <a:latin typeface="Arial" charset="0"/>
        <a:ea typeface="+mn-ea"/>
        <a:cs typeface="+mn-cs"/>
      </a:defRPr>
    </a:lvl2pPr>
    <a:lvl3pPr marL="914400" algn="ctr" rtl="0" fontAlgn="base">
      <a:spcBef>
        <a:spcPct val="20000"/>
      </a:spcBef>
      <a:spcAft>
        <a:spcPct val="0"/>
      </a:spcAft>
      <a:buClr>
        <a:schemeClr val="accent1"/>
      </a:buClr>
      <a:buSzPct val="100000"/>
      <a:buFont typeface="Wingdings" pitchFamily="2" charset="2"/>
      <a:buChar char="•"/>
      <a:defRPr kern="1200">
        <a:solidFill>
          <a:schemeClr val="tx2"/>
        </a:solidFill>
        <a:latin typeface="Arial" charset="0"/>
        <a:ea typeface="+mn-ea"/>
        <a:cs typeface="+mn-cs"/>
      </a:defRPr>
    </a:lvl3pPr>
    <a:lvl4pPr marL="1371600" algn="ctr" rtl="0" fontAlgn="base">
      <a:spcBef>
        <a:spcPct val="20000"/>
      </a:spcBef>
      <a:spcAft>
        <a:spcPct val="0"/>
      </a:spcAft>
      <a:buClr>
        <a:schemeClr val="accent1"/>
      </a:buClr>
      <a:buSzPct val="100000"/>
      <a:buFont typeface="Wingdings" pitchFamily="2" charset="2"/>
      <a:buChar char="•"/>
      <a:defRPr kern="1200">
        <a:solidFill>
          <a:schemeClr val="tx2"/>
        </a:solidFill>
        <a:latin typeface="Arial" charset="0"/>
        <a:ea typeface="+mn-ea"/>
        <a:cs typeface="+mn-cs"/>
      </a:defRPr>
    </a:lvl4pPr>
    <a:lvl5pPr marL="1828800" algn="ctr" rtl="0" fontAlgn="base">
      <a:spcBef>
        <a:spcPct val="20000"/>
      </a:spcBef>
      <a:spcAft>
        <a:spcPct val="0"/>
      </a:spcAft>
      <a:buClr>
        <a:schemeClr val="accent1"/>
      </a:buClr>
      <a:buSzPct val="100000"/>
      <a:buFont typeface="Wingdings" pitchFamily="2" charset="2"/>
      <a:buChar char="•"/>
      <a:defRPr kern="1200">
        <a:solidFill>
          <a:schemeClr val="tx2"/>
        </a:solidFill>
        <a:latin typeface="Arial" charset="0"/>
        <a:ea typeface="+mn-ea"/>
        <a:cs typeface="+mn-cs"/>
      </a:defRPr>
    </a:lvl5pPr>
    <a:lvl6pPr marL="2286000" algn="l" defTabSz="914400" rtl="0" eaLnBrk="1" latinLnBrk="0" hangingPunct="1">
      <a:defRPr kern="1200">
        <a:solidFill>
          <a:schemeClr val="tx2"/>
        </a:solidFill>
        <a:latin typeface="Arial" charset="0"/>
        <a:ea typeface="+mn-ea"/>
        <a:cs typeface="+mn-cs"/>
      </a:defRPr>
    </a:lvl6pPr>
    <a:lvl7pPr marL="2743200" algn="l" defTabSz="914400" rtl="0" eaLnBrk="1" latinLnBrk="0" hangingPunct="1">
      <a:defRPr kern="1200">
        <a:solidFill>
          <a:schemeClr val="tx2"/>
        </a:solidFill>
        <a:latin typeface="Arial" charset="0"/>
        <a:ea typeface="+mn-ea"/>
        <a:cs typeface="+mn-cs"/>
      </a:defRPr>
    </a:lvl7pPr>
    <a:lvl8pPr marL="3200400" algn="l" defTabSz="914400" rtl="0" eaLnBrk="1" latinLnBrk="0" hangingPunct="1">
      <a:defRPr kern="1200">
        <a:solidFill>
          <a:schemeClr val="tx2"/>
        </a:solidFill>
        <a:latin typeface="Arial" charset="0"/>
        <a:ea typeface="+mn-ea"/>
        <a:cs typeface="+mn-cs"/>
      </a:defRPr>
    </a:lvl8pPr>
    <a:lvl9pPr marL="3657600" algn="l" defTabSz="914400" rtl="0" eaLnBrk="1" latinLnBrk="0" hangingPunct="1">
      <a:defRPr kern="1200">
        <a:solidFill>
          <a:schemeClr val="tx2"/>
        </a:solidFill>
        <a:latin typeface="Arial" charset="0"/>
        <a:ea typeface="+mn-ea"/>
        <a:cs typeface="+mn-cs"/>
      </a:defRPr>
    </a:lvl9pPr>
  </p:defaultTextStyle>
  <p:extLst>
    <p:ext uri="{EFAFB233-063F-42B5-8137-9DF3F51BA10A}">
      <p15:sldGuideLst xmlns:p15="http://schemas.microsoft.com/office/powerpoint/2012/main">
        <p15:guide id="1" orient="horz" pos="1008" userDrawn="1">
          <p15:clr>
            <a:srgbClr val="A4A3A4"/>
          </p15:clr>
        </p15:guide>
        <p15:guide id="2" pos="288" userDrawn="1">
          <p15:clr>
            <a:srgbClr val="A4A3A4"/>
          </p15:clr>
        </p15:guide>
        <p15:guide id="3" orient="horz" pos="192" userDrawn="1">
          <p15:clr>
            <a:srgbClr val="A4A3A4"/>
          </p15:clr>
        </p15:guide>
        <p15:guide id="4" pos="48">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guide id="3" orient="horz" pos="2932">
          <p15:clr>
            <a:srgbClr val="A4A3A4"/>
          </p15:clr>
        </p15:guide>
        <p15:guide id="4" pos="2212">
          <p15:clr>
            <a:srgbClr val="A4A3A4"/>
          </p15:clr>
        </p15:guide>
        <p15:guide id="5" orient="horz" pos="2876">
          <p15:clr>
            <a:srgbClr val="A4A3A4"/>
          </p15:clr>
        </p15:guide>
        <p15:guide id="6" orient="horz" pos="2928">
          <p15:clr>
            <a:srgbClr val="A4A3A4"/>
          </p15:clr>
        </p15:guide>
        <p15:guide id="7" pos="2156">
          <p15:clr>
            <a:srgbClr val="A4A3A4"/>
          </p15:clr>
        </p15:guide>
        <p15:guide id="8" pos="2208">
          <p15:clr>
            <a:srgbClr val="A4A3A4"/>
          </p15:clr>
        </p15:guide>
        <p15:guide id="9" orient="horz" pos="2884">
          <p15:clr>
            <a:srgbClr val="A4A3A4"/>
          </p15:clr>
        </p15:guide>
        <p15:guide id="10" orient="horz" pos="2936">
          <p15:clr>
            <a:srgbClr val="A4A3A4"/>
          </p15:clr>
        </p15:guide>
        <p15:guide id="11" pos="2164">
          <p15:clr>
            <a:srgbClr val="A4A3A4"/>
          </p15:clr>
        </p15:guide>
        <p15:guide id="12" pos="2216">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rolyn Dugas" initials="CD" lastIdx="1" clrIdx="0">
    <p:extLst>
      <p:ext uri="{19B8F6BF-5375-455C-9EA6-DF929625EA0E}">
        <p15:presenceInfo xmlns:p15="http://schemas.microsoft.com/office/powerpoint/2012/main" userId="S::cdugas@berchemmoses.com::67d4d7f7-813f-49e1-9045-dec8c8956ab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99"/>
    <a:srgbClr val="B2B2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1838" autoAdjust="0"/>
    <p:restoredTop sz="96201" autoAdjust="0"/>
  </p:normalViewPr>
  <p:slideViewPr>
    <p:cSldViewPr>
      <p:cViewPr varScale="1">
        <p:scale>
          <a:sx n="64" d="100"/>
          <a:sy n="64" d="100"/>
        </p:scale>
        <p:origin x="66" y="1176"/>
      </p:cViewPr>
      <p:guideLst>
        <p:guide orient="horz" pos="1008"/>
        <p:guide pos="288"/>
        <p:guide orient="horz" pos="192"/>
        <p:guide pos="4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8544"/>
    </p:cViewPr>
  </p:sorterViewPr>
  <p:notesViewPr>
    <p:cSldViewPr>
      <p:cViewPr varScale="1">
        <p:scale>
          <a:sx n="70" d="100"/>
          <a:sy n="70" d="100"/>
        </p:scale>
        <p:origin x="-2814" y="-90"/>
      </p:cViewPr>
      <p:guideLst>
        <p:guide orient="horz" pos="2880"/>
        <p:guide pos="2160"/>
        <p:guide orient="horz" pos="2932"/>
        <p:guide pos="2212"/>
        <p:guide orient="horz" pos="2876"/>
        <p:guide orient="horz" pos="2928"/>
        <p:guide pos="2156"/>
        <p:guide pos="2208"/>
        <p:guide orient="horz" pos="2884"/>
        <p:guide orient="horz" pos="2936"/>
        <p:guide pos="2164"/>
        <p:guide pos="2216"/>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handoutMaster" Target="handoutMasters/handoutMaster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42" name="Rectangle 2"/>
          <p:cNvSpPr>
            <a:spLocks noGrp="1" noChangeArrowheads="1"/>
          </p:cNvSpPr>
          <p:nvPr>
            <p:ph type="hdr" sz="quarter"/>
          </p:nvPr>
        </p:nvSpPr>
        <p:spPr bwMode="auto">
          <a:xfrm>
            <a:off x="0" y="0"/>
            <a:ext cx="3043343" cy="465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06" tIns="46652" rIns="93306" bIns="46652" numCol="1" anchor="t" anchorCtr="0" compatLnSpc="1">
            <a:prstTxWarp prst="textNoShape">
              <a:avLst/>
            </a:prstTxWarp>
          </a:bodyPr>
          <a:lstStyle>
            <a:lvl1pPr algn="l">
              <a:spcBef>
                <a:spcPct val="0"/>
              </a:spcBef>
              <a:buClrTx/>
              <a:buSzTx/>
              <a:buFontTx/>
              <a:buNone/>
              <a:defRPr sz="1200" smtClean="0">
                <a:solidFill>
                  <a:schemeClr val="tx1"/>
                </a:solidFill>
              </a:defRPr>
            </a:lvl1pPr>
          </a:lstStyle>
          <a:p>
            <a:pPr>
              <a:defRPr/>
            </a:pPr>
            <a:endParaRPr lang="en-US" altLang="en-US" dirty="0"/>
          </a:p>
        </p:txBody>
      </p:sp>
      <p:sp>
        <p:nvSpPr>
          <p:cNvPr id="61443" name="Rectangle 3"/>
          <p:cNvSpPr>
            <a:spLocks noGrp="1" noChangeArrowheads="1"/>
          </p:cNvSpPr>
          <p:nvPr>
            <p:ph type="dt" sz="quarter" idx="1"/>
          </p:nvPr>
        </p:nvSpPr>
        <p:spPr bwMode="auto">
          <a:xfrm>
            <a:off x="3978134" y="0"/>
            <a:ext cx="3043343" cy="465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06" tIns="46652" rIns="93306" bIns="46652" numCol="1" anchor="t" anchorCtr="0" compatLnSpc="1">
            <a:prstTxWarp prst="textNoShape">
              <a:avLst/>
            </a:prstTxWarp>
          </a:bodyPr>
          <a:lstStyle>
            <a:lvl1pPr algn="r">
              <a:spcBef>
                <a:spcPct val="0"/>
              </a:spcBef>
              <a:buClrTx/>
              <a:buSzTx/>
              <a:buFontTx/>
              <a:buNone/>
              <a:defRPr sz="1200" smtClean="0">
                <a:solidFill>
                  <a:schemeClr val="tx1"/>
                </a:solidFill>
              </a:defRPr>
            </a:lvl1pPr>
          </a:lstStyle>
          <a:p>
            <a:pPr>
              <a:defRPr/>
            </a:pPr>
            <a:endParaRPr lang="en-US" altLang="en-US" dirty="0"/>
          </a:p>
        </p:txBody>
      </p:sp>
      <p:sp>
        <p:nvSpPr>
          <p:cNvPr id="61444" name="Rectangle 4"/>
          <p:cNvSpPr>
            <a:spLocks noGrp="1" noChangeArrowheads="1"/>
          </p:cNvSpPr>
          <p:nvPr>
            <p:ph type="ftr" sz="quarter" idx="2"/>
          </p:nvPr>
        </p:nvSpPr>
        <p:spPr bwMode="auto">
          <a:xfrm>
            <a:off x="0" y="8842031"/>
            <a:ext cx="3043343" cy="465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06" tIns="46652" rIns="93306" bIns="46652" numCol="1" anchor="b" anchorCtr="0" compatLnSpc="1">
            <a:prstTxWarp prst="textNoShape">
              <a:avLst/>
            </a:prstTxWarp>
          </a:bodyPr>
          <a:lstStyle>
            <a:lvl1pPr algn="l">
              <a:spcBef>
                <a:spcPct val="0"/>
              </a:spcBef>
              <a:buClrTx/>
              <a:buSzTx/>
              <a:buFontTx/>
              <a:buNone/>
              <a:defRPr sz="1200" smtClean="0">
                <a:solidFill>
                  <a:schemeClr val="tx1"/>
                </a:solidFill>
              </a:defRPr>
            </a:lvl1pPr>
          </a:lstStyle>
          <a:p>
            <a:pPr>
              <a:defRPr/>
            </a:pPr>
            <a:endParaRPr lang="en-US" altLang="en-US" dirty="0"/>
          </a:p>
        </p:txBody>
      </p:sp>
      <p:sp>
        <p:nvSpPr>
          <p:cNvPr id="61445" name="Rectangle 5"/>
          <p:cNvSpPr>
            <a:spLocks noGrp="1" noChangeArrowheads="1"/>
          </p:cNvSpPr>
          <p:nvPr>
            <p:ph type="sldNum" sz="quarter" idx="3"/>
          </p:nvPr>
        </p:nvSpPr>
        <p:spPr bwMode="auto">
          <a:xfrm>
            <a:off x="3978134" y="8842031"/>
            <a:ext cx="3043343" cy="465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06" tIns="46652" rIns="93306" bIns="46652" numCol="1" anchor="b" anchorCtr="0" compatLnSpc="1">
            <a:prstTxWarp prst="textNoShape">
              <a:avLst/>
            </a:prstTxWarp>
          </a:bodyPr>
          <a:lstStyle>
            <a:lvl1pPr algn="r">
              <a:spcBef>
                <a:spcPct val="0"/>
              </a:spcBef>
              <a:buClrTx/>
              <a:buSzTx/>
              <a:buFontTx/>
              <a:buNone/>
              <a:defRPr sz="1200" smtClean="0">
                <a:solidFill>
                  <a:schemeClr val="tx1"/>
                </a:solidFill>
              </a:defRPr>
            </a:lvl1pPr>
          </a:lstStyle>
          <a:p>
            <a:pPr>
              <a:defRPr/>
            </a:pPr>
            <a:fld id="{E229068A-AC25-48D8-A807-10407C40C879}" type="slidenum">
              <a:rPr lang="en-US" altLang="en-US"/>
              <a:pPr>
                <a:defRPr/>
              </a:pPr>
              <a:t>‹#›</a:t>
            </a:fld>
            <a:endParaRPr lang="en-US" altLang="en-US" dirty="0"/>
          </a:p>
        </p:txBody>
      </p:sp>
    </p:spTree>
    <p:extLst>
      <p:ext uri="{BB962C8B-B14F-4D97-AF65-F5344CB8AC3E}">
        <p14:creationId xmlns:p14="http://schemas.microsoft.com/office/powerpoint/2010/main" val="11135474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06" tIns="46652" rIns="93306" bIns="46652" rtlCol="0"/>
          <a:lstStyle>
            <a:lvl1pPr algn="l">
              <a:defRPr sz="1200"/>
            </a:lvl1pPr>
          </a:lstStyle>
          <a:p>
            <a:endParaRPr lang="en-US" dirty="0"/>
          </a:p>
        </p:txBody>
      </p:sp>
      <p:sp>
        <p:nvSpPr>
          <p:cNvPr id="3" name="Date Placeholder 2"/>
          <p:cNvSpPr>
            <a:spLocks noGrp="1"/>
          </p:cNvSpPr>
          <p:nvPr>
            <p:ph type="dt" idx="1"/>
          </p:nvPr>
        </p:nvSpPr>
        <p:spPr>
          <a:xfrm>
            <a:off x="3978134" y="0"/>
            <a:ext cx="3043343" cy="465455"/>
          </a:xfrm>
          <a:prstGeom prst="rect">
            <a:avLst/>
          </a:prstGeom>
        </p:spPr>
        <p:txBody>
          <a:bodyPr vert="horz" lIns="93306" tIns="46652" rIns="93306" bIns="46652" rtlCol="0"/>
          <a:lstStyle>
            <a:lvl1pPr algn="r">
              <a:defRPr sz="1200"/>
            </a:lvl1pPr>
          </a:lstStyle>
          <a:p>
            <a:fld id="{C18C5A3D-0FDD-46F5-8672-88C403FDD44E}" type="datetimeFigureOut">
              <a:rPr lang="en-US" smtClean="0"/>
              <a:t>12/6/2023</a:t>
            </a:fld>
            <a:endParaRPr lang="en-US" dirty="0"/>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06" tIns="46652" rIns="93306" bIns="46652" rtlCol="0" anchor="ctr"/>
          <a:lstStyle/>
          <a:p>
            <a:endParaRPr lang="en-US" dirty="0"/>
          </a:p>
        </p:txBody>
      </p:sp>
      <p:sp>
        <p:nvSpPr>
          <p:cNvPr id="5" name="Notes Placeholder 4"/>
          <p:cNvSpPr>
            <a:spLocks noGrp="1"/>
          </p:cNvSpPr>
          <p:nvPr>
            <p:ph type="body" sz="quarter" idx="3"/>
          </p:nvPr>
        </p:nvSpPr>
        <p:spPr>
          <a:xfrm>
            <a:off x="702310" y="4421825"/>
            <a:ext cx="5618480" cy="4189095"/>
          </a:xfrm>
          <a:prstGeom prst="rect">
            <a:avLst/>
          </a:prstGeom>
        </p:spPr>
        <p:txBody>
          <a:bodyPr vert="horz" lIns="93306" tIns="46652" rIns="93306" bIns="4665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1"/>
            <a:ext cx="3043343" cy="465455"/>
          </a:xfrm>
          <a:prstGeom prst="rect">
            <a:avLst/>
          </a:prstGeom>
        </p:spPr>
        <p:txBody>
          <a:bodyPr vert="horz" lIns="93306" tIns="46652" rIns="93306" bIns="46652" rtlCol="0" anchor="b"/>
          <a:lstStyle>
            <a:lvl1pPr algn="l">
              <a:defRPr sz="1200"/>
            </a:lvl1pPr>
          </a:lstStyle>
          <a:p>
            <a:endParaRPr lang="en-US" dirty="0"/>
          </a:p>
        </p:txBody>
      </p:sp>
      <p:sp>
        <p:nvSpPr>
          <p:cNvPr id="8" name="Slide Number Placeholder 7"/>
          <p:cNvSpPr>
            <a:spLocks noGrp="1"/>
          </p:cNvSpPr>
          <p:nvPr>
            <p:ph type="sldNum" sz="quarter" idx="5"/>
          </p:nvPr>
        </p:nvSpPr>
        <p:spPr>
          <a:xfrm>
            <a:off x="3978134" y="8842031"/>
            <a:ext cx="3043343" cy="465455"/>
          </a:xfrm>
          <a:prstGeom prst="rect">
            <a:avLst/>
          </a:prstGeom>
        </p:spPr>
        <p:txBody>
          <a:bodyPr vert="horz" lIns="93306" tIns="46652" rIns="93306" bIns="46652" rtlCol="0" anchor="b"/>
          <a:lstStyle>
            <a:lvl1pPr algn="r">
              <a:defRPr sz="1200"/>
            </a:lvl1pPr>
          </a:lstStyle>
          <a:p>
            <a:fld id="{DA33D72E-2935-4A2D-9CBE-C6AE0BFEB0F3}" type="slidenum">
              <a:rPr lang="en-US" smtClean="0"/>
              <a:t>‹#›</a:t>
            </a:fld>
            <a:endParaRPr lang="en-US" dirty="0"/>
          </a:p>
        </p:txBody>
      </p:sp>
    </p:spTree>
    <p:extLst>
      <p:ext uri="{BB962C8B-B14F-4D97-AF65-F5344CB8AC3E}">
        <p14:creationId xmlns:p14="http://schemas.microsoft.com/office/powerpoint/2010/main" val="27922409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ltLang="en-US" dirty="0"/>
          </a:p>
        </p:txBody>
      </p:sp>
      <p:sp>
        <p:nvSpPr>
          <p:cNvPr id="5" name="Footer Placeholder 4"/>
          <p:cNvSpPr>
            <a:spLocks noGrp="1"/>
          </p:cNvSpPr>
          <p:nvPr>
            <p:ph type="ftr" sz="quarter" idx="11"/>
          </p:nvPr>
        </p:nvSpPr>
        <p:spPr/>
        <p:txBody>
          <a:bodyPr/>
          <a:lstStyle/>
          <a:p>
            <a:pPr>
              <a:defRPr/>
            </a:pPr>
            <a:endParaRPr lang="en-US" altLang="en-US" dirty="0"/>
          </a:p>
        </p:txBody>
      </p:sp>
      <p:sp>
        <p:nvSpPr>
          <p:cNvPr id="6" name="Slide Number Placeholder 5"/>
          <p:cNvSpPr>
            <a:spLocks noGrp="1"/>
          </p:cNvSpPr>
          <p:nvPr>
            <p:ph type="sldNum" sz="quarter" idx="12"/>
          </p:nvPr>
        </p:nvSpPr>
        <p:spPr/>
        <p:txBody>
          <a:bodyPr/>
          <a:lstStyle>
            <a:lvl1pPr algn="ctr">
              <a:defRPr/>
            </a:lvl1pPr>
          </a:lstStyle>
          <a:p>
            <a:pPr>
              <a:buFont typeface="Wingdings" pitchFamily="2" charset="2"/>
              <a:buNone/>
              <a:defRPr/>
            </a:pPr>
            <a:fld id="{915AF572-3D87-4917-91D3-6E00D0CDA2F8}" type="slidenum">
              <a:rPr lang="en-US" altLang="en-US" smtClean="0"/>
              <a:pPr>
                <a:buFont typeface="Wingdings" pitchFamily="2" charset="2"/>
                <a:buNone/>
                <a:defRPr/>
              </a:pPr>
              <a:t>‹#›</a:t>
            </a:fld>
            <a:endParaRPr lang="en-US" altLang="en-US" dirty="0"/>
          </a:p>
        </p:txBody>
      </p:sp>
    </p:spTree>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ltLang="en-US" dirty="0"/>
          </a:p>
        </p:txBody>
      </p:sp>
      <p:sp>
        <p:nvSpPr>
          <p:cNvPr id="5" name="Footer Placeholder 4"/>
          <p:cNvSpPr>
            <a:spLocks noGrp="1"/>
          </p:cNvSpPr>
          <p:nvPr>
            <p:ph type="ftr" sz="quarter" idx="11"/>
          </p:nvPr>
        </p:nvSpPr>
        <p:spPr/>
        <p:txBody>
          <a:bodyPr/>
          <a:lstStyle/>
          <a:p>
            <a:pPr>
              <a:defRPr/>
            </a:pPr>
            <a:endParaRPr lang="en-US" altLang="en-US" dirty="0"/>
          </a:p>
        </p:txBody>
      </p:sp>
      <p:sp>
        <p:nvSpPr>
          <p:cNvPr id="6" name="Slide Number Placeholder 5"/>
          <p:cNvSpPr>
            <a:spLocks noGrp="1"/>
          </p:cNvSpPr>
          <p:nvPr>
            <p:ph type="sldNum" sz="quarter" idx="12"/>
          </p:nvPr>
        </p:nvSpPr>
        <p:spPr/>
        <p:txBody>
          <a:bodyPr/>
          <a:lstStyle/>
          <a:p>
            <a:pPr>
              <a:defRPr/>
            </a:pPr>
            <a:fld id="{4B946BA3-FC7C-4983-9F1A-634E4815EFE8}" type="slidenum">
              <a:rPr lang="en-US" altLang="en-US" smtClean="0"/>
              <a:pPr>
                <a:defRPr/>
              </a:pPr>
              <a:t>‹#›</a:t>
            </a:fld>
            <a:endParaRPr lang="en-US" altLang="en-US" dirty="0"/>
          </a:p>
        </p:txBody>
      </p:sp>
    </p:spTree>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ltLang="en-US" dirty="0"/>
          </a:p>
        </p:txBody>
      </p:sp>
      <p:sp>
        <p:nvSpPr>
          <p:cNvPr id="5" name="Footer Placeholder 4"/>
          <p:cNvSpPr>
            <a:spLocks noGrp="1"/>
          </p:cNvSpPr>
          <p:nvPr>
            <p:ph type="ftr" sz="quarter" idx="11"/>
          </p:nvPr>
        </p:nvSpPr>
        <p:spPr/>
        <p:txBody>
          <a:bodyPr/>
          <a:lstStyle/>
          <a:p>
            <a:pPr>
              <a:defRPr/>
            </a:pPr>
            <a:endParaRPr lang="en-US" altLang="en-US" dirty="0"/>
          </a:p>
        </p:txBody>
      </p:sp>
      <p:sp>
        <p:nvSpPr>
          <p:cNvPr id="6" name="Slide Number Placeholder 5"/>
          <p:cNvSpPr>
            <a:spLocks noGrp="1"/>
          </p:cNvSpPr>
          <p:nvPr>
            <p:ph type="sldNum" sz="quarter" idx="12"/>
          </p:nvPr>
        </p:nvSpPr>
        <p:spPr/>
        <p:txBody>
          <a:bodyPr/>
          <a:lstStyle/>
          <a:p>
            <a:pPr>
              <a:defRPr/>
            </a:pPr>
            <a:fld id="{9112D52F-8C61-4339-B219-85C6FA7D510C}" type="slidenum">
              <a:rPr lang="en-US" altLang="en-US" smtClean="0"/>
              <a:pPr>
                <a:defRPr/>
              </a:pPr>
              <a:t>‹#›</a:t>
            </a:fld>
            <a:endParaRPr lang="en-US" altLang="en-US" dirty="0"/>
          </a:p>
        </p:txBody>
      </p:sp>
    </p:spTree>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buClr>
                <a:schemeClr val="tx2"/>
              </a:buClr>
              <a:defRPr>
                <a:latin typeface="+mj-lt"/>
              </a:defRPr>
            </a:lvl1pPr>
            <a:lvl2pPr>
              <a:buClr>
                <a:schemeClr val="tx1"/>
              </a:buClr>
              <a:defRPr>
                <a:latin typeface="+mj-lt"/>
              </a:defRPr>
            </a:lvl2pPr>
            <a:lvl3pPr>
              <a:defRPr>
                <a:latin typeface="+mj-lt"/>
              </a:defRPr>
            </a:lvl3pPr>
            <a:lvl4pPr>
              <a:defRPr>
                <a:latin typeface="+mj-lt"/>
              </a:defRPr>
            </a:lvl4pPr>
            <a:lvl5pPr>
              <a:defRPr>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pPr>
              <a:defRPr/>
            </a:pPr>
            <a:endParaRPr lang="en-US" altLang="en-US" dirty="0"/>
          </a:p>
        </p:txBody>
      </p:sp>
      <p:sp>
        <p:nvSpPr>
          <p:cNvPr id="5" name="Footer Placeholder 4"/>
          <p:cNvSpPr>
            <a:spLocks noGrp="1"/>
          </p:cNvSpPr>
          <p:nvPr>
            <p:ph type="ftr" sz="quarter" idx="11"/>
          </p:nvPr>
        </p:nvSpPr>
        <p:spPr/>
        <p:txBody>
          <a:bodyPr/>
          <a:lstStyle/>
          <a:p>
            <a:pPr>
              <a:defRPr/>
            </a:pPr>
            <a:endParaRPr lang="en-US" altLang="en-US" dirty="0"/>
          </a:p>
        </p:txBody>
      </p:sp>
      <p:sp>
        <p:nvSpPr>
          <p:cNvPr id="6" name="Slide Number Placeholder 5"/>
          <p:cNvSpPr>
            <a:spLocks noGrp="1"/>
          </p:cNvSpPr>
          <p:nvPr>
            <p:ph type="sldNum" sz="quarter" idx="12"/>
          </p:nvPr>
        </p:nvSpPr>
        <p:spPr/>
        <p:txBody>
          <a:bodyPr/>
          <a:lstStyle/>
          <a:p>
            <a:pPr>
              <a:buFont typeface="Wingdings" pitchFamily="2" charset="2"/>
              <a:buNone/>
              <a:defRPr/>
            </a:pPr>
            <a:fld id="{1FB0520C-472E-48F5-A59F-55DD0C978FD8}" type="slidenum">
              <a:rPr lang="en-US" altLang="en-US" smtClean="0"/>
              <a:pPr>
                <a:buFont typeface="Wingdings" pitchFamily="2" charset="2"/>
                <a:buNone/>
                <a:defRPr/>
              </a:pPr>
              <a:t>‹#›</a:t>
            </a:fld>
            <a:endParaRPr lang="en-US" altLang="en-US" dirty="0"/>
          </a:p>
        </p:txBody>
      </p:sp>
    </p:spTree>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ltLang="en-US" dirty="0"/>
          </a:p>
        </p:txBody>
      </p:sp>
      <p:sp>
        <p:nvSpPr>
          <p:cNvPr id="5" name="Footer Placeholder 4"/>
          <p:cNvSpPr>
            <a:spLocks noGrp="1"/>
          </p:cNvSpPr>
          <p:nvPr>
            <p:ph type="ftr" sz="quarter" idx="11"/>
          </p:nvPr>
        </p:nvSpPr>
        <p:spPr/>
        <p:txBody>
          <a:bodyPr/>
          <a:lstStyle/>
          <a:p>
            <a:pPr>
              <a:defRPr/>
            </a:pPr>
            <a:endParaRPr lang="en-US" altLang="en-US" dirty="0"/>
          </a:p>
        </p:txBody>
      </p:sp>
      <p:sp>
        <p:nvSpPr>
          <p:cNvPr id="6" name="Slide Number Placeholder 5"/>
          <p:cNvSpPr>
            <a:spLocks noGrp="1"/>
          </p:cNvSpPr>
          <p:nvPr>
            <p:ph type="sldNum" sz="quarter" idx="12"/>
          </p:nvPr>
        </p:nvSpPr>
        <p:spPr/>
        <p:txBody>
          <a:bodyPr/>
          <a:lstStyle/>
          <a:p>
            <a:pPr>
              <a:defRPr/>
            </a:pPr>
            <a:fld id="{3C6BF7AB-C06E-4FF8-A6C5-76506F85B213}" type="slidenum">
              <a:rPr lang="en-US" altLang="en-US" smtClean="0"/>
              <a:pPr>
                <a:defRPr/>
              </a:pPr>
              <a:t>‹#›</a:t>
            </a:fld>
            <a:endParaRPr lang="en-US" altLang="en-US" dirty="0"/>
          </a:p>
        </p:txBody>
      </p:sp>
    </p:spTree>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ltLang="en-US" dirty="0"/>
          </a:p>
        </p:txBody>
      </p:sp>
      <p:sp>
        <p:nvSpPr>
          <p:cNvPr id="6" name="Footer Placeholder 5"/>
          <p:cNvSpPr>
            <a:spLocks noGrp="1"/>
          </p:cNvSpPr>
          <p:nvPr>
            <p:ph type="ftr" sz="quarter" idx="11"/>
          </p:nvPr>
        </p:nvSpPr>
        <p:spPr/>
        <p:txBody>
          <a:bodyPr/>
          <a:lstStyle/>
          <a:p>
            <a:pPr>
              <a:defRPr/>
            </a:pPr>
            <a:endParaRPr lang="en-US" altLang="en-US" dirty="0"/>
          </a:p>
        </p:txBody>
      </p:sp>
      <p:sp>
        <p:nvSpPr>
          <p:cNvPr id="7" name="Slide Number Placeholder 6"/>
          <p:cNvSpPr>
            <a:spLocks noGrp="1"/>
          </p:cNvSpPr>
          <p:nvPr>
            <p:ph type="sldNum" sz="quarter" idx="12"/>
          </p:nvPr>
        </p:nvSpPr>
        <p:spPr/>
        <p:txBody>
          <a:bodyPr/>
          <a:lstStyle>
            <a:lvl1pPr algn="l">
              <a:defRPr/>
            </a:lvl1pPr>
          </a:lstStyle>
          <a:p>
            <a:pPr>
              <a:defRPr/>
            </a:pPr>
            <a:fld id="{4E68F775-97B5-4C8A-8D3A-FC9A8527AD26}" type="slidenum">
              <a:rPr lang="en-US" altLang="en-US" smtClean="0"/>
              <a:pPr>
                <a:defRPr/>
              </a:pPr>
              <a:t>‹#›</a:t>
            </a:fld>
            <a:endParaRPr lang="en-US" altLang="en-US" dirty="0"/>
          </a:p>
        </p:txBody>
      </p:sp>
    </p:spTree>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endParaRPr lang="en-US" altLang="en-US" dirty="0"/>
          </a:p>
        </p:txBody>
      </p:sp>
      <p:sp>
        <p:nvSpPr>
          <p:cNvPr id="8" name="Footer Placeholder 7"/>
          <p:cNvSpPr>
            <a:spLocks noGrp="1"/>
          </p:cNvSpPr>
          <p:nvPr>
            <p:ph type="ftr" sz="quarter" idx="11"/>
          </p:nvPr>
        </p:nvSpPr>
        <p:spPr/>
        <p:txBody>
          <a:bodyPr/>
          <a:lstStyle/>
          <a:p>
            <a:pPr>
              <a:defRPr/>
            </a:pPr>
            <a:endParaRPr lang="en-US" altLang="en-US" dirty="0"/>
          </a:p>
        </p:txBody>
      </p:sp>
      <p:sp>
        <p:nvSpPr>
          <p:cNvPr id="9" name="Slide Number Placeholder 8"/>
          <p:cNvSpPr>
            <a:spLocks noGrp="1"/>
          </p:cNvSpPr>
          <p:nvPr>
            <p:ph type="sldNum" sz="quarter" idx="12"/>
          </p:nvPr>
        </p:nvSpPr>
        <p:spPr/>
        <p:txBody>
          <a:bodyPr/>
          <a:lstStyle/>
          <a:p>
            <a:pPr>
              <a:defRPr/>
            </a:pPr>
            <a:fld id="{791E9BA0-0969-44C9-BED6-68327B9F8A75}" type="slidenum">
              <a:rPr lang="en-US" altLang="en-US" smtClean="0"/>
              <a:pPr>
                <a:defRPr/>
              </a:pPr>
              <a:t>‹#›</a:t>
            </a:fld>
            <a:endParaRPr lang="en-US" altLang="en-US" dirty="0"/>
          </a:p>
        </p:txBody>
      </p:sp>
    </p:spTree>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endParaRPr lang="en-US" altLang="en-US" dirty="0"/>
          </a:p>
        </p:txBody>
      </p:sp>
      <p:sp>
        <p:nvSpPr>
          <p:cNvPr id="4" name="Footer Placeholder 3"/>
          <p:cNvSpPr>
            <a:spLocks noGrp="1"/>
          </p:cNvSpPr>
          <p:nvPr>
            <p:ph type="ftr" sz="quarter" idx="11"/>
          </p:nvPr>
        </p:nvSpPr>
        <p:spPr/>
        <p:txBody>
          <a:bodyPr/>
          <a:lstStyle/>
          <a:p>
            <a:pPr>
              <a:defRPr/>
            </a:pPr>
            <a:endParaRPr lang="en-US" altLang="en-US" dirty="0"/>
          </a:p>
        </p:txBody>
      </p:sp>
      <p:sp>
        <p:nvSpPr>
          <p:cNvPr id="5" name="Slide Number Placeholder 4"/>
          <p:cNvSpPr>
            <a:spLocks noGrp="1"/>
          </p:cNvSpPr>
          <p:nvPr>
            <p:ph type="sldNum" sz="quarter" idx="12"/>
          </p:nvPr>
        </p:nvSpPr>
        <p:spPr/>
        <p:txBody>
          <a:bodyPr/>
          <a:lstStyle/>
          <a:p>
            <a:pPr>
              <a:defRPr/>
            </a:pPr>
            <a:fld id="{569677CE-6472-464A-A705-91473E56CE14}" type="slidenum">
              <a:rPr lang="en-US" altLang="en-US" smtClean="0"/>
              <a:pPr>
                <a:defRPr/>
              </a:pPr>
              <a:t>‹#›</a:t>
            </a:fld>
            <a:endParaRPr lang="en-US" altLang="en-US" dirty="0"/>
          </a:p>
        </p:txBody>
      </p:sp>
    </p:spTree>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ltLang="en-US" dirty="0"/>
          </a:p>
        </p:txBody>
      </p:sp>
      <p:sp>
        <p:nvSpPr>
          <p:cNvPr id="3" name="Footer Placeholder 2"/>
          <p:cNvSpPr>
            <a:spLocks noGrp="1"/>
          </p:cNvSpPr>
          <p:nvPr>
            <p:ph type="ftr" sz="quarter" idx="11"/>
          </p:nvPr>
        </p:nvSpPr>
        <p:spPr/>
        <p:txBody>
          <a:bodyPr/>
          <a:lstStyle/>
          <a:p>
            <a:pPr>
              <a:defRPr/>
            </a:pPr>
            <a:endParaRPr lang="en-US" altLang="en-US" dirty="0"/>
          </a:p>
        </p:txBody>
      </p:sp>
      <p:sp>
        <p:nvSpPr>
          <p:cNvPr id="4" name="Slide Number Placeholder 3"/>
          <p:cNvSpPr>
            <a:spLocks noGrp="1"/>
          </p:cNvSpPr>
          <p:nvPr>
            <p:ph type="sldNum" sz="quarter" idx="12"/>
          </p:nvPr>
        </p:nvSpPr>
        <p:spPr/>
        <p:txBody>
          <a:bodyPr/>
          <a:lstStyle/>
          <a:p>
            <a:pPr>
              <a:defRPr/>
            </a:pPr>
            <a:fld id="{42E381C2-B413-4F3C-A3DD-F8E1F2F51246}" type="slidenum">
              <a:rPr lang="en-US" altLang="en-US" smtClean="0"/>
              <a:pPr>
                <a:defRPr/>
              </a:pPr>
              <a:t>‹#›</a:t>
            </a:fld>
            <a:endParaRPr lang="en-US" altLang="en-US" dirty="0"/>
          </a:p>
        </p:txBody>
      </p:sp>
    </p:spTree>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ltLang="en-US" dirty="0"/>
          </a:p>
        </p:txBody>
      </p:sp>
      <p:sp>
        <p:nvSpPr>
          <p:cNvPr id="6" name="Footer Placeholder 5"/>
          <p:cNvSpPr>
            <a:spLocks noGrp="1"/>
          </p:cNvSpPr>
          <p:nvPr>
            <p:ph type="ftr" sz="quarter" idx="11"/>
          </p:nvPr>
        </p:nvSpPr>
        <p:spPr/>
        <p:txBody>
          <a:bodyPr/>
          <a:lstStyle/>
          <a:p>
            <a:pPr>
              <a:defRPr/>
            </a:pPr>
            <a:endParaRPr lang="en-US" altLang="en-US" dirty="0"/>
          </a:p>
        </p:txBody>
      </p:sp>
      <p:sp>
        <p:nvSpPr>
          <p:cNvPr id="7" name="Slide Number Placeholder 6"/>
          <p:cNvSpPr>
            <a:spLocks noGrp="1"/>
          </p:cNvSpPr>
          <p:nvPr>
            <p:ph type="sldNum" sz="quarter" idx="12"/>
          </p:nvPr>
        </p:nvSpPr>
        <p:spPr/>
        <p:txBody>
          <a:bodyPr/>
          <a:lstStyle/>
          <a:p>
            <a:pPr>
              <a:defRPr/>
            </a:pPr>
            <a:fld id="{83090B0B-F429-466B-8814-D9AE94F8D854}" type="slidenum">
              <a:rPr lang="en-US" altLang="en-US" smtClean="0"/>
              <a:pPr>
                <a:defRPr/>
              </a:pPr>
              <a:t>‹#›</a:t>
            </a:fld>
            <a:endParaRPr lang="en-US" altLang="en-US" dirty="0"/>
          </a:p>
        </p:txBody>
      </p:sp>
      <p:sp>
        <p:nvSpPr>
          <p:cNvPr id="9" name="Content Placeholder 8"/>
          <p:cNvSpPr>
            <a:spLocks noGrp="1"/>
          </p:cNvSpPr>
          <p:nvPr>
            <p:ph sz="quarter" idx="13"/>
          </p:nvPr>
        </p:nvSpPr>
        <p:spPr>
          <a:xfrm>
            <a:off x="304800" y="381000"/>
            <a:ext cx="7772400" cy="49428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pPr>
              <a:defRPr/>
            </a:pPr>
            <a:endParaRPr lang="en-US" altLang="en-US" dirty="0"/>
          </a:p>
        </p:txBody>
      </p:sp>
      <p:sp>
        <p:nvSpPr>
          <p:cNvPr id="9" name="Slide Number Placeholder 8"/>
          <p:cNvSpPr>
            <a:spLocks noGrp="1"/>
          </p:cNvSpPr>
          <p:nvPr>
            <p:ph type="sldNum" sz="quarter" idx="11"/>
          </p:nvPr>
        </p:nvSpPr>
        <p:spPr/>
        <p:txBody>
          <a:bodyPr/>
          <a:lstStyle/>
          <a:p>
            <a:pPr>
              <a:defRPr/>
            </a:pPr>
            <a:fld id="{E58B3272-31BF-4795-B2F3-5B933147DC54}" type="slidenum">
              <a:rPr lang="en-US" altLang="en-US" smtClean="0"/>
              <a:pPr>
                <a:defRPr/>
              </a:pPr>
              <a:t>‹#›</a:t>
            </a:fld>
            <a:endParaRPr lang="en-US" altLang="en-US" dirty="0"/>
          </a:p>
        </p:txBody>
      </p:sp>
      <p:sp>
        <p:nvSpPr>
          <p:cNvPr id="10" name="Footer Placeholder 9"/>
          <p:cNvSpPr>
            <a:spLocks noGrp="1"/>
          </p:cNvSpPr>
          <p:nvPr>
            <p:ph type="ftr" sz="quarter" idx="12"/>
          </p:nvPr>
        </p:nvSpPr>
        <p:spPr/>
        <p:txBody>
          <a:bodyPr/>
          <a:lstStyle/>
          <a:p>
            <a:pPr>
              <a:defRPr/>
            </a:pPr>
            <a:endParaRPr lang="en-US" altLang="en-US" dirty="0"/>
          </a:p>
        </p:txBody>
      </p:sp>
    </p:spTree>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pPr>
              <a:defRPr/>
            </a:pPr>
            <a:fld id="{3402FC6F-5482-47C5-BB2C-647436D34848}" type="slidenum">
              <a:rPr lang="en-US" altLang="en-US" smtClean="0"/>
              <a:pPr>
                <a:defRPr/>
              </a:pPr>
              <a:t>‹#›</a:t>
            </a:fld>
            <a:endParaRPr lang="en-US" altLang="en-US" dirty="0"/>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pPr>
              <a:defRPr/>
            </a:pPr>
            <a:endParaRPr lang="en-US" altLang="en-US" dirty="0"/>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pPr>
              <a:defRPr/>
            </a:pPr>
            <a:endParaRPr lang="en-US" altLang="en-US" dirty="0"/>
          </a:p>
        </p:txBody>
      </p:sp>
    </p:spTree>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transition>
    <p:wipe dir="r"/>
  </p:transition>
  <p:hf hdr="0" ftr="0" dt="0"/>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en.wikipedia.org/wiki/Road_signs_in_the_United_States?state=sc"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flickr.com/photos/bobthelomond/14854494665" TargetMode="External"/><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hyperlink" Target="https://www.flickr.com/photos/maroonsurreal/6288367519" TargetMode="External"/><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publicdomainpictures.net/view-image.php?image=19767&amp;picture=" TargetMode="External"/><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hyperlink" Target="http://www.policyprescriptions.org/foreshadowing-pitfalls-for-the-affordable-care-act/" TargetMode="External"/><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6"/>
          <p:cNvSpPr>
            <a:spLocks noGrp="1" noChangeArrowheads="1"/>
          </p:cNvSpPr>
          <p:nvPr>
            <p:ph type="ctrTitle"/>
          </p:nvPr>
        </p:nvSpPr>
        <p:spPr>
          <a:xfrm>
            <a:off x="457199" y="3852630"/>
            <a:ext cx="7772400" cy="871769"/>
          </a:xfrm>
        </p:spPr>
        <p:txBody>
          <a:bodyPr/>
          <a:lstStyle/>
          <a:p>
            <a:pPr algn="ctr"/>
            <a:br>
              <a:rPr lang="en-US" altLang="en-US" sz="2800" dirty="0"/>
            </a:br>
            <a:br>
              <a:rPr lang="en-US" altLang="en-US" sz="2000" dirty="0"/>
            </a:br>
            <a:endParaRPr lang="en-US" altLang="en-US" sz="2000" b="1" dirty="0"/>
          </a:p>
        </p:txBody>
      </p:sp>
      <p:sp>
        <p:nvSpPr>
          <p:cNvPr id="3076" name="Text Box 8"/>
          <p:cNvSpPr txBox="1">
            <a:spLocks noChangeArrowheads="1"/>
          </p:cNvSpPr>
          <p:nvPr/>
        </p:nvSpPr>
        <p:spPr bwMode="auto">
          <a:xfrm>
            <a:off x="3200400" y="6172200"/>
            <a:ext cx="189917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6675"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2"/>
                </a:solidFill>
                <a:latin typeface="Arial" charset="0"/>
              </a:defRPr>
            </a:lvl1pPr>
            <a:lvl2pPr marL="742950" indent="-285750" eaLnBrk="0" hangingPunct="0">
              <a:defRPr>
                <a:solidFill>
                  <a:schemeClr val="tx2"/>
                </a:solidFill>
                <a:latin typeface="Arial" charset="0"/>
              </a:defRPr>
            </a:lvl2pPr>
            <a:lvl3pPr marL="1143000" indent="-228600" eaLnBrk="0" hangingPunct="0">
              <a:defRPr>
                <a:solidFill>
                  <a:schemeClr val="tx2"/>
                </a:solidFill>
                <a:latin typeface="Arial" charset="0"/>
              </a:defRPr>
            </a:lvl3pPr>
            <a:lvl4pPr marL="1600200" indent="-228600" eaLnBrk="0" hangingPunct="0">
              <a:defRPr>
                <a:solidFill>
                  <a:schemeClr val="tx2"/>
                </a:solidFill>
                <a:latin typeface="Arial" charset="0"/>
              </a:defRPr>
            </a:lvl4pPr>
            <a:lvl5pPr marL="2057400" indent="-228600" eaLnBrk="0" hangingPunct="0">
              <a:defRPr>
                <a:solidFill>
                  <a:schemeClr val="tx2"/>
                </a:solidFill>
                <a:latin typeface="Arial" charset="0"/>
              </a:defRPr>
            </a:lvl5pPr>
            <a:lvl6pPr marL="2514600" indent="-228600" algn="ctr" eaLnBrk="0" fontAlgn="base" hangingPunct="0">
              <a:spcBef>
                <a:spcPct val="20000"/>
              </a:spcBef>
              <a:spcAft>
                <a:spcPct val="0"/>
              </a:spcAft>
              <a:buClr>
                <a:schemeClr val="accent1"/>
              </a:buClr>
              <a:buSzPct val="100000"/>
              <a:buFont typeface="Wingdings" pitchFamily="2" charset="2"/>
              <a:buChar char="•"/>
              <a:defRPr>
                <a:solidFill>
                  <a:schemeClr val="tx2"/>
                </a:solidFill>
                <a:latin typeface="Arial" charset="0"/>
              </a:defRPr>
            </a:lvl6pPr>
            <a:lvl7pPr marL="2971800" indent="-228600" algn="ctr" eaLnBrk="0" fontAlgn="base" hangingPunct="0">
              <a:spcBef>
                <a:spcPct val="20000"/>
              </a:spcBef>
              <a:spcAft>
                <a:spcPct val="0"/>
              </a:spcAft>
              <a:buClr>
                <a:schemeClr val="accent1"/>
              </a:buClr>
              <a:buSzPct val="100000"/>
              <a:buFont typeface="Wingdings" pitchFamily="2" charset="2"/>
              <a:buChar char="•"/>
              <a:defRPr>
                <a:solidFill>
                  <a:schemeClr val="tx2"/>
                </a:solidFill>
                <a:latin typeface="Arial" charset="0"/>
              </a:defRPr>
            </a:lvl7pPr>
            <a:lvl8pPr marL="3429000" indent="-228600" algn="ctr" eaLnBrk="0" fontAlgn="base" hangingPunct="0">
              <a:spcBef>
                <a:spcPct val="20000"/>
              </a:spcBef>
              <a:spcAft>
                <a:spcPct val="0"/>
              </a:spcAft>
              <a:buClr>
                <a:schemeClr val="accent1"/>
              </a:buClr>
              <a:buSzPct val="100000"/>
              <a:buFont typeface="Wingdings" pitchFamily="2" charset="2"/>
              <a:buChar char="•"/>
              <a:defRPr>
                <a:solidFill>
                  <a:schemeClr val="tx2"/>
                </a:solidFill>
                <a:latin typeface="Arial" charset="0"/>
              </a:defRPr>
            </a:lvl8pPr>
            <a:lvl9pPr marL="3886200" indent="-228600" algn="ctr" eaLnBrk="0" fontAlgn="base" hangingPunct="0">
              <a:spcBef>
                <a:spcPct val="20000"/>
              </a:spcBef>
              <a:spcAft>
                <a:spcPct val="0"/>
              </a:spcAft>
              <a:buClr>
                <a:schemeClr val="accent1"/>
              </a:buClr>
              <a:buSzPct val="100000"/>
              <a:buFont typeface="Wingdings" pitchFamily="2" charset="2"/>
              <a:buChar char="•"/>
              <a:defRPr>
                <a:solidFill>
                  <a:schemeClr val="tx2"/>
                </a:solidFill>
                <a:latin typeface="Arial" charset="0"/>
              </a:defRPr>
            </a:lvl9pPr>
          </a:lstStyle>
          <a:p>
            <a:pPr eaLnBrk="1" hangingPunct="1">
              <a:buNone/>
            </a:pPr>
            <a:r>
              <a:rPr lang="en-US" altLang="en-US" sz="1200" dirty="0">
                <a:latin typeface="+mj-lt"/>
              </a:rPr>
              <a:t>www. berchemmoses.com</a:t>
            </a:r>
          </a:p>
        </p:txBody>
      </p:sp>
      <p:sp>
        <p:nvSpPr>
          <p:cNvPr id="3077" name="Text Box 11"/>
          <p:cNvSpPr txBox="1">
            <a:spLocks noChangeArrowheads="1"/>
          </p:cNvSpPr>
          <p:nvPr/>
        </p:nvSpPr>
        <p:spPr bwMode="auto">
          <a:xfrm>
            <a:off x="5029200" y="6184791"/>
            <a:ext cx="342900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6675"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2"/>
                </a:solidFill>
                <a:latin typeface="Arial" charset="0"/>
              </a:defRPr>
            </a:lvl1pPr>
            <a:lvl2pPr marL="742950" indent="-285750" eaLnBrk="0" hangingPunct="0">
              <a:defRPr>
                <a:solidFill>
                  <a:schemeClr val="tx2"/>
                </a:solidFill>
                <a:latin typeface="Arial" charset="0"/>
              </a:defRPr>
            </a:lvl2pPr>
            <a:lvl3pPr marL="1143000" indent="-228600" eaLnBrk="0" hangingPunct="0">
              <a:defRPr>
                <a:solidFill>
                  <a:schemeClr val="tx2"/>
                </a:solidFill>
                <a:latin typeface="Arial" charset="0"/>
              </a:defRPr>
            </a:lvl3pPr>
            <a:lvl4pPr marL="1600200" indent="-228600" eaLnBrk="0" hangingPunct="0">
              <a:defRPr>
                <a:solidFill>
                  <a:schemeClr val="tx2"/>
                </a:solidFill>
                <a:latin typeface="Arial" charset="0"/>
              </a:defRPr>
            </a:lvl4pPr>
            <a:lvl5pPr marL="2057400" indent="-228600" eaLnBrk="0" hangingPunct="0">
              <a:defRPr>
                <a:solidFill>
                  <a:schemeClr val="tx2"/>
                </a:solidFill>
                <a:latin typeface="Arial" charset="0"/>
              </a:defRPr>
            </a:lvl5pPr>
            <a:lvl6pPr marL="2514600" indent="-228600" algn="ctr" eaLnBrk="0" fontAlgn="base" hangingPunct="0">
              <a:spcBef>
                <a:spcPct val="20000"/>
              </a:spcBef>
              <a:spcAft>
                <a:spcPct val="0"/>
              </a:spcAft>
              <a:buClr>
                <a:schemeClr val="accent1"/>
              </a:buClr>
              <a:buSzPct val="100000"/>
              <a:buFont typeface="Wingdings" pitchFamily="2" charset="2"/>
              <a:buChar char="•"/>
              <a:defRPr>
                <a:solidFill>
                  <a:schemeClr val="tx2"/>
                </a:solidFill>
                <a:latin typeface="Arial" charset="0"/>
              </a:defRPr>
            </a:lvl6pPr>
            <a:lvl7pPr marL="2971800" indent="-228600" algn="ctr" eaLnBrk="0" fontAlgn="base" hangingPunct="0">
              <a:spcBef>
                <a:spcPct val="20000"/>
              </a:spcBef>
              <a:spcAft>
                <a:spcPct val="0"/>
              </a:spcAft>
              <a:buClr>
                <a:schemeClr val="accent1"/>
              </a:buClr>
              <a:buSzPct val="100000"/>
              <a:buFont typeface="Wingdings" pitchFamily="2" charset="2"/>
              <a:buChar char="•"/>
              <a:defRPr>
                <a:solidFill>
                  <a:schemeClr val="tx2"/>
                </a:solidFill>
                <a:latin typeface="Arial" charset="0"/>
              </a:defRPr>
            </a:lvl7pPr>
            <a:lvl8pPr marL="3429000" indent="-228600" algn="ctr" eaLnBrk="0" fontAlgn="base" hangingPunct="0">
              <a:spcBef>
                <a:spcPct val="20000"/>
              </a:spcBef>
              <a:spcAft>
                <a:spcPct val="0"/>
              </a:spcAft>
              <a:buClr>
                <a:schemeClr val="accent1"/>
              </a:buClr>
              <a:buSzPct val="100000"/>
              <a:buFont typeface="Wingdings" pitchFamily="2" charset="2"/>
              <a:buChar char="•"/>
              <a:defRPr>
                <a:solidFill>
                  <a:schemeClr val="tx2"/>
                </a:solidFill>
                <a:latin typeface="Arial" charset="0"/>
              </a:defRPr>
            </a:lvl8pPr>
            <a:lvl9pPr marL="3886200" indent="-228600" algn="ctr" eaLnBrk="0" fontAlgn="base" hangingPunct="0">
              <a:spcBef>
                <a:spcPct val="20000"/>
              </a:spcBef>
              <a:spcAft>
                <a:spcPct val="0"/>
              </a:spcAft>
              <a:buClr>
                <a:schemeClr val="accent1"/>
              </a:buClr>
              <a:buSzPct val="100000"/>
              <a:buFont typeface="Wingdings" pitchFamily="2" charset="2"/>
              <a:buChar char="•"/>
              <a:defRPr>
                <a:solidFill>
                  <a:schemeClr val="tx2"/>
                </a:solidFill>
                <a:latin typeface="Arial" charset="0"/>
              </a:defRPr>
            </a:lvl9pPr>
          </a:lstStyle>
          <a:p>
            <a:pPr eaLnBrk="1" hangingPunct="1">
              <a:buNone/>
            </a:pPr>
            <a:r>
              <a:rPr lang="en-US" altLang="en-US" sz="1200" dirty="0">
                <a:latin typeface="+mj-lt"/>
              </a:rPr>
              <a:t>www.connecticuteducationlawblog.com</a:t>
            </a:r>
          </a:p>
        </p:txBody>
      </p:sp>
      <p:sp>
        <p:nvSpPr>
          <p:cNvPr id="3078" name="Text Box 12"/>
          <p:cNvSpPr txBox="1">
            <a:spLocks noChangeArrowheads="1"/>
          </p:cNvSpPr>
          <p:nvPr/>
        </p:nvSpPr>
        <p:spPr bwMode="auto">
          <a:xfrm>
            <a:off x="495299" y="5118100"/>
            <a:ext cx="76962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6675"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2"/>
                </a:solidFill>
                <a:latin typeface="Arial" charset="0"/>
              </a:defRPr>
            </a:lvl1pPr>
            <a:lvl2pPr marL="742950" indent="-285750" eaLnBrk="0" hangingPunct="0">
              <a:defRPr>
                <a:solidFill>
                  <a:schemeClr val="tx2"/>
                </a:solidFill>
                <a:latin typeface="Arial" charset="0"/>
              </a:defRPr>
            </a:lvl2pPr>
            <a:lvl3pPr marL="1143000" indent="-228600" eaLnBrk="0" hangingPunct="0">
              <a:defRPr>
                <a:solidFill>
                  <a:schemeClr val="tx2"/>
                </a:solidFill>
                <a:latin typeface="Arial" charset="0"/>
              </a:defRPr>
            </a:lvl3pPr>
            <a:lvl4pPr marL="1600200" indent="-228600" eaLnBrk="0" hangingPunct="0">
              <a:defRPr>
                <a:solidFill>
                  <a:schemeClr val="tx2"/>
                </a:solidFill>
                <a:latin typeface="Arial" charset="0"/>
              </a:defRPr>
            </a:lvl4pPr>
            <a:lvl5pPr marL="2057400" indent="-228600" eaLnBrk="0" hangingPunct="0">
              <a:defRPr>
                <a:solidFill>
                  <a:schemeClr val="tx2"/>
                </a:solidFill>
                <a:latin typeface="Arial" charset="0"/>
              </a:defRPr>
            </a:lvl5pPr>
            <a:lvl6pPr marL="2514600" indent="-228600" algn="ctr" eaLnBrk="0" fontAlgn="base" hangingPunct="0">
              <a:spcBef>
                <a:spcPct val="20000"/>
              </a:spcBef>
              <a:spcAft>
                <a:spcPct val="0"/>
              </a:spcAft>
              <a:buClr>
                <a:schemeClr val="accent1"/>
              </a:buClr>
              <a:buSzPct val="100000"/>
              <a:buFont typeface="Wingdings" pitchFamily="2" charset="2"/>
              <a:buChar char="•"/>
              <a:defRPr>
                <a:solidFill>
                  <a:schemeClr val="tx2"/>
                </a:solidFill>
                <a:latin typeface="Arial" charset="0"/>
              </a:defRPr>
            </a:lvl6pPr>
            <a:lvl7pPr marL="2971800" indent="-228600" algn="ctr" eaLnBrk="0" fontAlgn="base" hangingPunct="0">
              <a:spcBef>
                <a:spcPct val="20000"/>
              </a:spcBef>
              <a:spcAft>
                <a:spcPct val="0"/>
              </a:spcAft>
              <a:buClr>
                <a:schemeClr val="accent1"/>
              </a:buClr>
              <a:buSzPct val="100000"/>
              <a:buFont typeface="Wingdings" pitchFamily="2" charset="2"/>
              <a:buChar char="•"/>
              <a:defRPr>
                <a:solidFill>
                  <a:schemeClr val="tx2"/>
                </a:solidFill>
                <a:latin typeface="Arial" charset="0"/>
              </a:defRPr>
            </a:lvl7pPr>
            <a:lvl8pPr marL="3429000" indent="-228600" algn="ctr" eaLnBrk="0" fontAlgn="base" hangingPunct="0">
              <a:spcBef>
                <a:spcPct val="20000"/>
              </a:spcBef>
              <a:spcAft>
                <a:spcPct val="0"/>
              </a:spcAft>
              <a:buClr>
                <a:schemeClr val="accent1"/>
              </a:buClr>
              <a:buSzPct val="100000"/>
              <a:buFont typeface="Wingdings" pitchFamily="2" charset="2"/>
              <a:buChar char="•"/>
              <a:defRPr>
                <a:solidFill>
                  <a:schemeClr val="tx2"/>
                </a:solidFill>
                <a:latin typeface="Arial" charset="0"/>
              </a:defRPr>
            </a:lvl8pPr>
            <a:lvl9pPr marL="3886200" indent="-228600" algn="ctr" eaLnBrk="0" fontAlgn="base" hangingPunct="0">
              <a:spcBef>
                <a:spcPct val="20000"/>
              </a:spcBef>
              <a:spcAft>
                <a:spcPct val="0"/>
              </a:spcAft>
              <a:buClr>
                <a:schemeClr val="accent1"/>
              </a:buClr>
              <a:buSzPct val="100000"/>
              <a:buFont typeface="Wingdings" pitchFamily="2" charset="2"/>
              <a:buChar char="•"/>
              <a:defRPr>
                <a:solidFill>
                  <a:schemeClr val="tx2"/>
                </a:solidFill>
                <a:latin typeface="Arial" charset="0"/>
              </a:defRPr>
            </a:lvl9pPr>
          </a:lstStyle>
          <a:p>
            <a:pPr algn="l" eaLnBrk="1" hangingPunct="1">
              <a:buFont typeface="Wingdings" pitchFamily="2" charset="2"/>
              <a:buNone/>
            </a:pPr>
            <a:r>
              <a:rPr lang="en-US" altLang="en-US" sz="1100" dirty="0">
                <a:latin typeface="+mj-lt"/>
              </a:rPr>
              <a:t>THIS OUTLINE IS INTENDED TO BE A GENERAL DISCUSSION OF THE SUBJECT MATTER HEREIN AND IS APPROVED FOR EDUCATIONAL PURPOSES.  THE OUTLINE DOES NOT CONSTITUTE LEGAL ADVICE ON ANY ISSUE.  THE READER SHOULD CONTACT AN ATTORNEY FOR ADVICE AS TO THE LAW IN ANY PARTICULAR SITUATION.</a:t>
            </a:r>
          </a:p>
        </p:txBody>
      </p:sp>
      <p:sp>
        <p:nvSpPr>
          <p:cNvPr id="3079" name="Text Box 13"/>
          <p:cNvSpPr txBox="1">
            <a:spLocks noChangeArrowheads="1"/>
          </p:cNvSpPr>
          <p:nvPr/>
        </p:nvSpPr>
        <p:spPr bwMode="auto">
          <a:xfrm>
            <a:off x="609600" y="6172199"/>
            <a:ext cx="227335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6675"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2"/>
                </a:solidFill>
                <a:latin typeface="Arial" charset="0"/>
              </a:defRPr>
            </a:lvl1pPr>
            <a:lvl2pPr marL="742950" indent="-285750" eaLnBrk="0" hangingPunct="0">
              <a:defRPr>
                <a:solidFill>
                  <a:schemeClr val="tx2"/>
                </a:solidFill>
                <a:latin typeface="Arial" charset="0"/>
              </a:defRPr>
            </a:lvl2pPr>
            <a:lvl3pPr marL="1143000" indent="-228600" eaLnBrk="0" hangingPunct="0">
              <a:defRPr>
                <a:solidFill>
                  <a:schemeClr val="tx2"/>
                </a:solidFill>
                <a:latin typeface="Arial" charset="0"/>
              </a:defRPr>
            </a:lvl3pPr>
            <a:lvl4pPr marL="1600200" indent="-228600" eaLnBrk="0" hangingPunct="0">
              <a:defRPr>
                <a:solidFill>
                  <a:schemeClr val="tx2"/>
                </a:solidFill>
                <a:latin typeface="Arial" charset="0"/>
              </a:defRPr>
            </a:lvl4pPr>
            <a:lvl5pPr marL="2057400" indent="-228600" eaLnBrk="0" hangingPunct="0">
              <a:defRPr>
                <a:solidFill>
                  <a:schemeClr val="tx2"/>
                </a:solidFill>
                <a:latin typeface="Arial" charset="0"/>
              </a:defRPr>
            </a:lvl5pPr>
            <a:lvl6pPr marL="2514600" indent="-228600" algn="ctr" eaLnBrk="0" fontAlgn="base" hangingPunct="0">
              <a:spcBef>
                <a:spcPct val="20000"/>
              </a:spcBef>
              <a:spcAft>
                <a:spcPct val="0"/>
              </a:spcAft>
              <a:buClr>
                <a:schemeClr val="accent1"/>
              </a:buClr>
              <a:buSzPct val="100000"/>
              <a:buFont typeface="Wingdings" pitchFamily="2" charset="2"/>
              <a:buChar char="•"/>
              <a:defRPr>
                <a:solidFill>
                  <a:schemeClr val="tx2"/>
                </a:solidFill>
                <a:latin typeface="Arial" charset="0"/>
              </a:defRPr>
            </a:lvl6pPr>
            <a:lvl7pPr marL="2971800" indent="-228600" algn="ctr" eaLnBrk="0" fontAlgn="base" hangingPunct="0">
              <a:spcBef>
                <a:spcPct val="20000"/>
              </a:spcBef>
              <a:spcAft>
                <a:spcPct val="0"/>
              </a:spcAft>
              <a:buClr>
                <a:schemeClr val="accent1"/>
              </a:buClr>
              <a:buSzPct val="100000"/>
              <a:buFont typeface="Wingdings" pitchFamily="2" charset="2"/>
              <a:buChar char="•"/>
              <a:defRPr>
                <a:solidFill>
                  <a:schemeClr val="tx2"/>
                </a:solidFill>
                <a:latin typeface="Arial" charset="0"/>
              </a:defRPr>
            </a:lvl7pPr>
            <a:lvl8pPr marL="3429000" indent="-228600" algn="ctr" eaLnBrk="0" fontAlgn="base" hangingPunct="0">
              <a:spcBef>
                <a:spcPct val="20000"/>
              </a:spcBef>
              <a:spcAft>
                <a:spcPct val="0"/>
              </a:spcAft>
              <a:buClr>
                <a:schemeClr val="accent1"/>
              </a:buClr>
              <a:buSzPct val="100000"/>
              <a:buFont typeface="Wingdings" pitchFamily="2" charset="2"/>
              <a:buChar char="•"/>
              <a:defRPr>
                <a:solidFill>
                  <a:schemeClr val="tx2"/>
                </a:solidFill>
                <a:latin typeface="Arial" charset="0"/>
              </a:defRPr>
            </a:lvl8pPr>
            <a:lvl9pPr marL="3886200" indent="-228600" algn="ctr" eaLnBrk="0" fontAlgn="base" hangingPunct="0">
              <a:spcBef>
                <a:spcPct val="20000"/>
              </a:spcBef>
              <a:spcAft>
                <a:spcPct val="0"/>
              </a:spcAft>
              <a:buClr>
                <a:schemeClr val="accent1"/>
              </a:buClr>
              <a:buSzPct val="100000"/>
              <a:buFont typeface="Wingdings" pitchFamily="2" charset="2"/>
              <a:buChar char="•"/>
              <a:defRPr>
                <a:solidFill>
                  <a:schemeClr val="tx2"/>
                </a:solidFill>
                <a:latin typeface="Arial" charset="0"/>
              </a:defRPr>
            </a:lvl9pPr>
          </a:lstStyle>
          <a:p>
            <a:pPr algn="l" eaLnBrk="1" hangingPunct="1">
              <a:buNone/>
            </a:pPr>
            <a:r>
              <a:rPr lang="en-US" altLang="en-US" sz="1200" dirty="0">
                <a:latin typeface="+mj-lt"/>
              </a:rPr>
              <a:t>rgoldberg@berchemmoses.com</a:t>
            </a:r>
          </a:p>
        </p:txBody>
      </p:sp>
      <p:pic>
        <p:nvPicPr>
          <p:cNvPr id="10" name="Picture 2" descr="C:\USERS\JJASEN~1\APPDATA\LOCAL\TEMP\wz805f\BM-sunburst-logo-blu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32463" y="639106"/>
            <a:ext cx="2793273" cy="2104094"/>
          </a:xfrm>
          <a:prstGeom prst="rect">
            <a:avLst/>
          </a:prstGeom>
          <a:noFill/>
        </p:spPr>
      </p:pic>
      <p:cxnSp>
        <p:nvCxnSpPr>
          <p:cNvPr id="12" name="Straight Connector 11"/>
          <p:cNvCxnSpPr/>
          <p:nvPr/>
        </p:nvCxnSpPr>
        <p:spPr>
          <a:xfrm>
            <a:off x="457200" y="1691153"/>
            <a:ext cx="1905000"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096000" y="1688275"/>
            <a:ext cx="1905000"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7E281296-ED99-4CE8-AA27-F61692529CA2}"/>
              </a:ext>
            </a:extLst>
          </p:cNvPr>
          <p:cNvSpPr>
            <a:spLocks noGrp="1"/>
          </p:cNvSpPr>
          <p:nvPr>
            <p:ph type="sldNum" sz="quarter" idx="12"/>
          </p:nvPr>
        </p:nvSpPr>
        <p:spPr/>
        <p:txBody>
          <a:bodyPr/>
          <a:lstStyle/>
          <a:p>
            <a:pPr>
              <a:buFont typeface="Wingdings" pitchFamily="2" charset="2"/>
              <a:buNone/>
              <a:defRPr/>
            </a:pPr>
            <a:fld id="{915AF572-3D87-4917-91D3-6E00D0CDA2F8}" type="slidenum">
              <a:rPr lang="en-US" altLang="en-US" smtClean="0"/>
              <a:pPr>
                <a:buFont typeface="Wingdings" pitchFamily="2" charset="2"/>
                <a:buNone/>
                <a:defRPr/>
              </a:pPr>
              <a:t>1</a:t>
            </a:fld>
            <a:endParaRPr lang="en-US" altLang="en-US" dirty="0"/>
          </a:p>
        </p:txBody>
      </p:sp>
      <p:sp>
        <p:nvSpPr>
          <p:cNvPr id="14" name="TextBox 13">
            <a:extLst>
              <a:ext uri="{FF2B5EF4-FFF2-40B4-BE49-F238E27FC236}">
                <a16:creationId xmlns:a16="http://schemas.microsoft.com/office/drawing/2014/main" id="{ED5001A6-1669-4325-9E65-11B9247361A6}"/>
              </a:ext>
            </a:extLst>
          </p:cNvPr>
          <p:cNvSpPr txBox="1"/>
          <p:nvPr/>
        </p:nvSpPr>
        <p:spPr>
          <a:xfrm>
            <a:off x="1038225" y="3581400"/>
            <a:ext cx="6610348" cy="1471172"/>
          </a:xfrm>
          <a:prstGeom prst="rect">
            <a:avLst/>
          </a:prstGeom>
          <a:noFill/>
        </p:spPr>
        <p:txBody>
          <a:bodyPr wrap="square">
            <a:spAutoFit/>
          </a:bodyPr>
          <a:lstStyle/>
          <a:p>
            <a:pPr>
              <a:buNone/>
            </a:pPr>
            <a:endParaRPr lang="en-US" sz="2000" dirty="0">
              <a:latin typeface="+mj-lt"/>
            </a:endParaRPr>
          </a:p>
          <a:p>
            <a:pPr>
              <a:buNone/>
            </a:pPr>
            <a:endParaRPr lang="en-US" sz="2000" dirty="0">
              <a:latin typeface="+mj-lt"/>
            </a:endParaRPr>
          </a:p>
          <a:p>
            <a:pPr>
              <a:buNone/>
            </a:pPr>
            <a:r>
              <a:rPr lang="en-US" sz="2000" dirty="0">
                <a:latin typeface="+mj-lt"/>
              </a:rPr>
              <a:t>December 13, 2023</a:t>
            </a:r>
            <a:endParaRPr lang="en-US" dirty="0">
              <a:latin typeface="+mj-lt"/>
            </a:endParaRPr>
          </a:p>
          <a:p>
            <a:pPr>
              <a:buNone/>
            </a:pPr>
            <a:endParaRPr lang="en-US" dirty="0"/>
          </a:p>
        </p:txBody>
      </p:sp>
      <p:sp>
        <p:nvSpPr>
          <p:cNvPr id="4" name="TextBox 3">
            <a:extLst>
              <a:ext uri="{FF2B5EF4-FFF2-40B4-BE49-F238E27FC236}">
                <a16:creationId xmlns:a16="http://schemas.microsoft.com/office/drawing/2014/main" id="{E3A8219C-4B08-4421-9B56-1DC419D98B69}"/>
              </a:ext>
            </a:extLst>
          </p:cNvPr>
          <p:cNvSpPr txBox="1"/>
          <p:nvPr/>
        </p:nvSpPr>
        <p:spPr>
          <a:xfrm>
            <a:off x="876299" y="3048000"/>
            <a:ext cx="6934200" cy="954107"/>
          </a:xfrm>
          <a:prstGeom prst="rect">
            <a:avLst/>
          </a:prstGeom>
          <a:noFill/>
        </p:spPr>
        <p:txBody>
          <a:bodyPr wrap="square" rtlCol="0">
            <a:spAutoFit/>
          </a:bodyPr>
          <a:lstStyle/>
          <a:p>
            <a:pPr>
              <a:buNone/>
            </a:pPr>
            <a:r>
              <a:rPr lang="en-US" sz="2800" dirty="0">
                <a:latin typeface="+mj-lt"/>
              </a:rPr>
              <a:t>Title IX Grievance Process</a:t>
            </a:r>
            <a:br>
              <a:rPr lang="en-US" sz="2800" dirty="0">
                <a:latin typeface="+mj-lt"/>
              </a:rPr>
            </a:br>
            <a:r>
              <a:rPr lang="en-US" sz="2800" dirty="0">
                <a:latin typeface="+mj-lt"/>
              </a:rPr>
              <a:t>from Start to Finish</a:t>
            </a:r>
          </a:p>
        </p:txBody>
      </p:sp>
    </p:spTree>
    <p:extLst>
      <p:ext uri="{BB962C8B-B14F-4D97-AF65-F5344CB8AC3E}">
        <p14:creationId xmlns:p14="http://schemas.microsoft.com/office/powerpoint/2010/main" val="1941789900"/>
      </p:ext>
    </p:extLst>
  </p:cSld>
  <p:clrMapOvr>
    <a:masterClrMapping/>
  </p:clrMapOvr>
  <p:transition>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82F3F1-8FB4-4B75-A10A-BE9A123AE9ED}"/>
              </a:ext>
            </a:extLst>
          </p:cNvPr>
          <p:cNvSpPr>
            <a:spLocks noGrp="1"/>
          </p:cNvSpPr>
          <p:nvPr>
            <p:ph type="title"/>
          </p:nvPr>
        </p:nvSpPr>
        <p:spPr/>
        <p:txBody>
          <a:bodyPr/>
          <a:lstStyle/>
          <a:p>
            <a:r>
              <a:rPr lang="en-US" sz="3200" dirty="0"/>
              <a:t>Informal Report</a:t>
            </a:r>
          </a:p>
        </p:txBody>
      </p:sp>
      <p:sp>
        <p:nvSpPr>
          <p:cNvPr id="3" name="Content Placeholder 2">
            <a:extLst>
              <a:ext uri="{FF2B5EF4-FFF2-40B4-BE49-F238E27FC236}">
                <a16:creationId xmlns:a16="http://schemas.microsoft.com/office/drawing/2014/main" id="{571596DE-BBCB-4F4E-8258-C2D13D6EBC63}"/>
              </a:ext>
            </a:extLst>
          </p:cNvPr>
          <p:cNvSpPr>
            <a:spLocks noGrp="1"/>
          </p:cNvSpPr>
          <p:nvPr>
            <p:ph idx="1"/>
          </p:nvPr>
        </p:nvSpPr>
        <p:spPr>
          <a:xfrm>
            <a:off x="457200" y="1600200"/>
            <a:ext cx="7924800" cy="4983162"/>
          </a:xfrm>
        </p:spPr>
        <p:txBody>
          <a:bodyPr>
            <a:normAutofit fontScale="85000" lnSpcReduction="20000"/>
          </a:bodyPr>
          <a:lstStyle/>
          <a:p>
            <a:r>
              <a:rPr lang="en-US" dirty="0"/>
              <a:t>An informal report of sexual harassment may be made by anyone (can be someone other than the subject of the sexual harassment i.e., staff, students, a third party, a parent).</a:t>
            </a:r>
          </a:p>
          <a:p>
            <a:r>
              <a:rPr lang="en-US" dirty="0"/>
              <a:t>Forms are available for reporting sexual harassment but may be conveyed orally as well.</a:t>
            </a:r>
          </a:p>
          <a:p>
            <a:r>
              <a:rPr lang="en-US" b="1" dirty="0"/>
              <a:t>All informal reports are to be made to or brought to the attention of the Title IX Coordinator.  If you learn about any situation, whether it involves students or employees, that could potentially implicate Title IX, you must notify the Title IX Coordinator.</a:t>
            </a:r>
          </a:p>
          <a:p>
            <a:r>
              <a:rPr lang="en-US" dirty="0"/>
              <a:t>School employees receiving an informal report or who otherwise possess actual knowledge of sexual harassment must notify the Title IX Coordinator. Completion of a written informal report form by the reporter or school personnel to whom it was reported is recommended. </a:t>
            </a:r>
          </a:p>
          <a:p>
            <a:r>
              <a:rPr lang="en-US" dirty="0"/>
              <a:t>Title IX Coordinator will speak with the individual making the informal report to learn facts and identity the subject of the harassment in order to speak with the potential complainant(s) (subject(s) of reported sexual harassment). </a:t>
            </a:r>
          </a:p>
          <a:p>
            <a:r>
              <a:rPr lang="en-US" dirty="0"/>
              <a:t>Informal report may be turned into formal complaints only by the Complainant or the Title IX Coordinator.</a:t>
            </a:r>
          </a:p>
        </p:txBody>
      </p:sp>
      <p:sp>
        <p:nvSpPr>
          <p:cNvPr id="4" name="Slide Number Placeholder 3">
            <a:extLst>
              <a:ext uri="{FF2B5EF4-FFF2-40B4-BE49-F238E27FC236}">
                <a16:creationId xmlns:a16="http://schemas.microsoft.com/office/drawing/2014/main" id="{50F42C13-EFDE-4BD5-B99C-72EB4C99E805}"/>
              </a:ext>
            </a:extLst>
          </p:cNvPr>
          <p:cNvSpPr>
            <a:spLocks noGrp="1"/>
          </p:cNvSpPr>
          <p:nvPr>
            <p:ph type="sldNum" sz="quarter" idx="12"/>
          </p:nvPr>
        </p:nvSpPr>
        <p:spPr/>
        <p:txBody>
          <a:bodyPr/>
          <a:lstStyle/>
          <a:p>
            <a:pPr>
              <a:buFont typeface="Wingdings" pitchFamily="2" charset="2"/>
              <a:buNone/>
              <a:defRPr/>
            </a:pPr>
            <a:fld id="{1FB0520C-472E-48F5-A59F-55DD0C978FD8}" type="slidenum">
              <a:rPr lang="en-US" altLang="en-US" smtClean="0"/>
              <a:pPr>
                <a:buFont typeface="Wingdings" pitchFamily="2" charset="2"/>
                <a:buNone/>
                <a:defRPr/>
              </a:pPr>
              <a:t>10</a:t>
            </a:fld>
            <a:endParaRPr lang="en-US" altLang="en-US" dirty="0"/>
          </a:p>
        </p:txBody>
      </p:sp>
    </p:spTree>
    <p:extLst>
      <p:ext uri="{BB962C8B-B14F-4D97-AF65-F5344CB8AC3E}">
        <p14:creationId xmlns:p14="http://schemas.microsoft.com/office/powerpoint/2010/main" val="2679884138"/>
      </p:ext>
    </p:extLst>
  </p:cSld>
  <p:clrMapOvr>
    <a:masterClrMapping/>
  </p:clrMapOvr>
  <mc:AlternateContent xmlns:mc="http://schemas.openxmlformats.org/markup-compatibility/2006" xmlns:p14="http://schemas.microsoft.com/office/powerpoint/2010/main">
    <mc:Choice Requires="p14">
      <p:transition p14:dur="250">
        <p:wipe dir="r"/>
      </p:transition>
    </mc:Choice>
    <mc:Fallback xmlns="">
      <p:transition>
        <p:wipe dir="r"/>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34405D3-2ADD-431B-BA87-B81F731EC1E7}"/>
              </a:ext>
            </a:extLst>
          </p:cNvPr>
          <p:cNvSpPr>
            <a:spLocks noGrp="1"/>
          </p:cNvSpPr>
          <p:nvPr>
            <p:ph idx="1"/>
          </p:nvPr>
        </p:nvSpPr>
        <p:spPr/>
        <p:txBody>
          <a:bodyPr>
            <a:normAutofit lnSpcReduction="10000"/>
          </a:bodyPr>
          <a:lstStyle/>
          <a:p>
            <a:pPr lvl="0"/>
            <a:r>
              <a:rPr lang="en-US" dirty="0"/>
              <a:t>These grievance procedures only apply to Title IX sexual harassment when a formal complaint has been filed.</a:t>
            </a:r>
          </a:p>
          <a:p>
            <a:pPr lvl="0"/>
            <a:r>
              <a:rPr lang="en-US" dirty="0"/>
              <a:t>Upon receipt of a formal complaint, a recipient must provide written notice to the parties, which includes:  </a:t>
            </a:r>
          </a:p>
          <a:p>
            <a:pPr lvl="1"/>
            <a:r>
              <a:rPr lang="en-US" dirty="0"/>
              <a:t>notice of the allegations in sufficient detail (names, conduct alleged, date, location)</a:t>
            </a:r>
          </a:p>
          <a:p>
            <a:pPr lvl="1"/>
            <a:r>
              <a:rPr lang="en-US" dirty="0"/>
              <a:t>statement of presumption of non-responsibility for sexual harassment </a:t>
            </a:r>
          </a:p>
          <a:p>
            <a:pPr lvl="1"/>
            <a:r>
              <a:rPr lang="en-US" dirty="0"/>
              <a:t>notice of the right to use an advisor (need not be a lawyer)</a:t>
            </a:r>
          </a:p>
          <a:p>
            <a:pPr lvl="1"/>
            <a:r>
              <a:rPr lang="en-US" dirty="0"/>
              <a:t>notice of any provision in any Code of Conduct or similar policy about making false statements or providing false information </a:t>
            </a:r>
          </a:p>
          <a:p>
            <a:pPr lvl="0"/>
            <a:r>
              <a:rPr lang="en-US" dirty="0"/>
              <a:t>Allow the parties to prepare a response prior to an </a:t>
            </a:r>
            <a:r>
              <a:rPr lang="en-US" i="1" dirty="0"/>
              <a:t>initial </a:t>
            </a:r>
            <a:r>
              <a:rPr lang="en-US" dirty="0"/>
              <a:t>interview.</a:t>
            </a:r>
          </a:p>
        </p:txBody>
      </p:sp>
      <p:sp>
        <p:nvSpPr>
          <p:cNvPr id="4" name="Title 1">
            <a:extLst>
              <a:ext uri="{FF2B5EF4-FFF2-40B4-BE49-F238E27FC236}">
                <a16:creationId xmlns:a16="http://schemas.microsoft.com/office/drawing/2014/main" id="{968A7715-6940-4C7B-95D5-F388AAEE3DEC}"/>
              </a:ext>
            </a:extLst>
          </p:cNvPr>
          <p:cNvSpPr>
            <a:spLocks noGrp="1"/>
          </p:cNvSpPr>
          <p:nvPr>
            <p:ph type="title"/>
          </p:nvPr>
        </p:nvSpPr>
        <p:spPr>
          <a:xfrm>
            <a:off x="457200" y="274638"/>
            <a:ext cx="7924800" cy="1143000"/>
          </a:xfrm>
        </p:spPr>
        <p:txBody>
          <a:bodyPr/>
          <a:lstStyle/>
          <a:p>
            <a:r>
              <a:rPr lang="en-US" sz="3200" dirty="0"/>
              <a:t>Formal Complaint: Grievance Procedures</a:t>
            </a:r>
          </a:p>
        </p:txBody>
      </p:sp>
      <p:sp>
        <p:nvSpPr>
          <p:cNvPr id="6" name="Slide Number Placeholder 4">
            <a:extLst>
              <a:ext uri="{FF2B5EF4-FFF2-40B4-BE49-F238E27FC236}">
                <a16:creationId xmlns:a16="http://schemas.microsoft.com/office/drawing/2014/main" id="{3BAB3379-1CB0-4346-AA2E-67354FBE0000}"/>
              </a:ext>
            </a:extLst>
          </p:cNvPr>
          <p:cNvSpPr>
            <a:spLocks noGrp="1"/>
          </p:cNvSpPr>
          <p:nvPr>
            <p:ph type="sldNum" sz="quarter" idx="12"/>
          </p:nvPr>
        </p:nvSpPr>
        <p:spPr>
          <a:xfrm>
            <a:off x="8531788" y="5648960"/>
            <a:ext cx="548640" cy="396240"/>
          </a:xfrm>
        </p:spPr>
        <p:txBody>
          <a:bodyPr/>
          <a:lstStyle/>
          <a:p>
            <a:pPr>
              <a:buNone/>
              <a:defRPr/>
            </a:pPr>
            <a:fld id="{1FB0520C-472E-48F5-A59F-55DD0C978FD8}" type="slidenum">
              <a:rPr lang="en-US" altLang="en-US" smtClean="0"/>
              <a:pPr>
                <a:buNone/>
                <a:defRPr/>
              </a:pPr>
              <a:t>11</a:t>
            </a:fld>
            <a:endParaRPr lang="en-US" altLang="en-US" dirty="0"/>
          </a:p>
        </p:txBody>
      </p:sp>
    </p:spTree>
    <p:extLst>
      <p:ext uri="{BB962C8B-B14F-4D97-AF65-F5344CB8AC3E}">
        <p14:creationId xmlns:p14="http://schemas.microsoft.com/office/powerpoint/2010/main" val="1527874671"/>
      </p:ext>
    </p:extLst>
  </p:cSld>
  <p:clrMapOvr>
    <a:masterClrMapping/>
  </p:clrMapOvr>
  <mc:AlternateContent xmlns:mc="http://schemas.openxmlformats.org/markup-compatibility/2006" xmlns:p14="http://schemas.microsoft.com/office/powerpoint/2010/main">
    <mc:Choice Requires="p14">
      <p:transition p14:dur="250">
        <p:wipe dir="r"/>
      </p:transition>
    </mc:Choice>
    <mc:Fallback xmlns="">
      <p:transition>
        <p:wipe dir="r"/>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77741D-F334-4FFA-B495-7F92CB25F855}"/>
              </a:ext>
            </a:extLst>
          </p:cNvPr>
          <p:cNvSpPr>
            <a:spLocks noGrp="1"/>
          </p:cNvSpPr>
          <p:nvPr>
            <p:ph type="title"/>
          </p:nvPr>
        </p:nvSpPr>
        <p:spPr/>
        <p:txBody>
          <a:bodyPr/>
          <a:lstStyle/>
          <a:p>
            <a:r>
              <a:rPr lang="en-US" sz="3200" dirty="0"/>
              <a:t>Distinct Roles and Responsibilities </a:t>
            </a:r>
          </a:p>
        </p:txBody>
      </p:sp>
      <p:sp>
        <p:nvSpPr>
          <p:cNvPr id="3" name="Content Placeholder 2">
            <a:extLst>
              <a:ext uri="{FF2B5EF4-FFF2-40B4-BE49-F238E27FC236}">
                <a16:creationId xmlns:a16="http://schemas.microsoft.com/office/drawing/2014/main" id="{94D60807-24C2-447D-8C6B-6655454F6F9C}"/>
              </a:ext>
            </a:extLst>
          </p:cNvPr>
          <p:cNvSpPr>
            <a:spLocks noGrp="1"/>
          </p:cNvSpPr>
          <p:nvPr>
            <p:ph idx="1"/>
          </p:nvPr>
        </p:nvSpPr>
        <p:spPr>
          <a:xfrm>
            <a:off x="457200" y="1600200"/>
            <a:ext cx="5562600" cy="4800600"/>
          </a:xfrm>
        </p:spPr>
        <p:txBody>
          <a:bodyPr>
            <a:normAutofit fontScale="85000" lnSpcReduction="20000"/>
          </a:bodyPr>
          <a:lstStyle/>
          <a:p>
            <a:r>
              <a:rPr lang="en-US" dirty="0"/>
              <a:t>Regulations expand the role and responsibilities of a Title IX Coordinator and requires that additional District personnel fill distinct roles in the grievance process.</a:t>
            </a:r>
          </a:p>
          <a:p>
            <a:r>
              <a:rPr lang="en-US" dirty="0"/>
              <a:t>District must identify individuals to fill these roles:</a:t>
            </a:r>
          </a:p>
          <a:p>
            <a:pPr marL="796925" lvl="1" indent="-334963"/>
            <a:r>
              <a:rPr lang="en-US" dirty="0"/>
              <a:t>Title IX Coordinator</a:t>
            </a:r>
          </a:p>
          <a:p>
            <a:pPr marL="796925" lvl="1" indent="-334963"/>
            <a:r>
              <a:rPr lang="en-US" dirty="0"/>
              <a:t>Investigator</a:t>
            </a:r>
          </a:p>
          <a:p>
            <a:pPr marL="796925" lvl="1" indent="-334963"/>
            <a:r>
              <a:rPr lang="en-US" dirty="0"/>
              <a:t>Decision-Maker</a:t>
            </a:r>
          </a:p>
          <a:p>
            <a:pPr marL="796925" lvl="1" indent="-334963"/>
            <a:r>
              <a:rPr lang="en-US" dirty="0"/>
              <a:t>Decision-Maker on Appeal, if applicable</a:t>
            </a:r>
          </a:p>
          <a:p>
            <a:pPr marL="796925" lvl="1" indent="-334963"/>
            <a:r>
              <a:rPr lang="en-US" dirty="0"/>
              <a:t>Facilitator of Informal Resolution</a:t>
            </a:r>
          </a:p>
          <a:p>
            <a:r>
              <a:rPr lang="en-US" dirty="0"/>
              <a:t>Individuals filing all roles are to be trained.</a:t>
            </a:r>
          </a:p>
          <a:p>
            <a:r>
              <a:rPr lang="en-US" dirty="0"/>
              <a:t>It is important to know the roles and responsibilities assigned to each person to ensure compliance with the law/policy/regulation and to ensure no overlapping of roles and to facilitate a better understanding of your role.</a:t>
            </a:r>
          </a:p>
          <a:p>
            <a:endParaRPr lang="en-US" dirty="0"/>
          </a:p>
          <a:p>
            <a:pPr marL="114300" indent="0">
              <a:buNone/>
            </a:pPr>
            <a:endParaRPr lang="en-US" dirty="0"/>
          </a:p>
        </p:txBody>
      </p:sp>
      <p:sp>
        <p:nvSpPr>
          <p:cNvPr id="4" name="Slide Number Placeholder 3">
            <a:extLst>
              <a:ext uri="{FF2B5EF4-FFF2-40B4-BE49-F238E27FC236}">
                <a16:creationId xmlns:a16="http://schemas.microsoft.com/office/drawing/2014/main" id="{D19AD71F-D64F-469B-896E-A7AEEA8CB560}"/>
              </a:ext>
            </a:extLst>
          </p:cNvPr>
          <p:cNvSpPr>
            <a:spLocks noGrp="1"/>
          </p:cNvSpPr>
          <p:nvPr>
            <p:ph type="sldNum" sz="quarter" idx="12"/>
          </p:nvPr>
        </p:nvSpPr>
        <p:spPr/>
        <p:txBody>
          <a:bodyPr/>
          <a:lstStyle/>
          <a:p>
            <a:pPr>
              <a:buFont typeface="Wingdings" pitchFamily="2" charset="2"/>
              <a:buNone/>
              <a:defRPr/>
            </a:pPr>
            <a:fld id="{1FB0520C-472E-48F5-A59F-55DD0C978FD8}" type="slidenum">
              <a:rPr lang="en-US" altLang="en-US" smtClean="0"/>
              <a:pPr>
                <a:buFont typeface="Wingdings" pitchFamily="2" charset="2"/>
                <a:buNone/>
                <a:defRPr/>
              </a:pPr>
              <a:t>12</a:t>
            </a:fld>
            <a:endParaRPr lang="en-US" altLang="en-US" dirty="0"/>
          </a:p>
        </p:txBody>
      </p:sp>
      <p:pic>
        <p:nvPicPr>
          <p:cNvPr id="11" name="Picture 10" descr="Text&#10;&#10;Description automatically generated with medium confidence">
            <a:extLst>
              <a:ext uri="{FF2B5EF4-FFF2-40B4-BE49-F238E27FC236}">
                <a16:creationId xmlns:a16="http://schemas.microsoft.com/office/drawing/2014/main" id="{043DA607-67D8-8D88-1787-C0014394D205}"/>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942294" y="2599105"/>
            <a:ext cx="2134906" cy="2668633"/>
          </a:xfrm>
          <a:prstGeom prst="rect">
            <a:avLst/>
          </a:prstGeom>
        </p:spPr>
      </p:pic>
    </p:spTree>
    <p:extLst>
      <p:ext uri="{BB962C8B-B14F-4D97-AF65-F5344CB8AC3E}">
        <p14:creationId xmlns:p14="http://schemas.microsoft.com/office/powerpoint/2010/main" val="3250394173"/>
      </p:ext>
    </p:extLst>
  </p:cSld>
  <p:clrMapOvr>
    <a:masterClrMapping/>
  </p:clrMapOvr>
  <p:transition>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2E37B4-3C90-E5F5-5DE9-232A129971F6}"/>
              </a:ext>
            </a:extLst>
          </p:cNvPr>
          <p:cNvSpPr>
            <a:spLocks noGrp="1"/>
          </p:cNvSpPr>
          <p:nvPr>
            <p:ph type="title"/>
          </p:nvPr>
        </p:nvSpPr>
        <p:spPr/>
        <p:txBody>
          <a:bodyPr/>
          <a:lstStyle/>
          <a:p>
            <a:r>
              <a:rPr lang="en-US" sz="3200" dirty="0"/>
              <a:t>Which Personnel Fill These Roles?</a:t>
            </a:r>
          </a:p>
        </p:txBody>
      </p:sp>
      <p:sp>
        <p:nvSpPr>
          <p:cNvPr id="3" name="Content Placeholder 2">
            <a:extLst>
              <a:ext uri="{FF2B5EF4-FFF2-40B4-BE49-F238E27FC236}">
                <a16:creationId xmlns:a16="http://schemas.microsoft.com/office/drawing/2014/main" id="{41BC6209-6A47-B795-C7BF-8DC92B56111D}"/>
              </a:ext>
            </a:extLst>
          </p:cNvPr>
          <p:cNvSpPr>
            <a:spLocks noGrp="1"/>
          </p:cNvSpPr>
          <p:nvPr>
            <p:ph idx="1"/>
          </p:nvPr>
        </p:nvSpPr>
        <p:spPr/>
        <p:txBody>
          <a:bodyPr>
            <a:normAutofit fontScale="85000" lnSpcReduction="20000"/>
          </a:bodyPr>
          <a:lstStyle/>
          <a:p>
            <a:pPr marL="114300" indent="0">
              <a:buNone/>
            </a:pPr>
            <a:r>
              <a:rPr lang="en-US" sz="2000" u="sng" dirty="0"/>
              <a:t>Title IX Coordinator</a:t>
            </a:r>
            <a:r>
              <a:rPr lang="en-US" sz="2000" dirty="0"/>
              <a:t>: Dr. Michelle Kelly-Baker</a:t>
            </a:r>
          </a:p>
          <a:p>
            <a:pPr marL="114300" indent="0">
              <a:buNone/>
            </a:pPr>
            <a:r>
              <a:rPr lang="en-US" dirty="0"/>
              <a:t>Additional roles may be assigned on case-by-case basis.  Each person may only serve in one role per complaint, except that the Title IX Coordinator can serve as the investigator.</a:t>
            </a:r>
          </a:p>
          <a:p>
            <a:pPr marL="114300" indent="0">
              <a:buNone/>
            </a:pPr>
            <a:r>
              <a:rPr lang="en-US" dirty="0"/>
              <a:t>  Typically:</a:t>
            </a:r>
          </a:p>
          <a:p>
            <a:r>
              <a:rPr lang="en-US" sz="2000" u="sng" dirty="0"/>
              <a:t>Investigators</a:t>
            </a:r>
            <a:r>
              <a:rPr lang="en-US" sz="2000" dirty="0"/>
              <a:t>: Assistant Principals (student respondents); Human Resources staff (adult respondents)</a:t>
            </a:r>
          </a:p>
          <a:p>
            <a:r>
              <a:rPr lang="en-US" sz="2000" u="sng" dirty="0"/>
              <a:t>Decision-Maker</a:t>
            </a:r>
            <a:r>
              <a:rPr lang="en-US" sz="2000" dirty="0"/>
              <a:t>: Principals (student respondents); Chief of Staff or Assistant Superintendents (adult respondents)</a:t>
            </a:r>
            <a:endParaRPr lang="en-US" sz="2000" b="1" dirty="0"/>
          </a:p>
          <a:p>
            <a:r>
              <a:rPr lang="en-US" sz="2000" u="sng" dirty="0"/>
              <a:t>Decision-Maker on Appeal</a:t>
            </a:r>
            <a:r>
              <a:rPr lang="en-US" sz="2000" dirty="0"/>
              <a:t>:  Superintendent (all)</a:t>
            </a:r>
          </a:p>
          <a:p>
            <a:r>
              <a:rPr lang="en-US" sz="2000" u="sng" dirty="0"/>
              <a:t>Informal Resolution Facilitators</a:t>
            </a:r>
            <a:r>
              <a:rPr lang="en-US" sz="2000" dirty="0"/>
              <a:t>:  May be school counselors (student respondents); Human Resources staff (adult respondents) other designated trained personnel</a:t>
            </a:r>
          </a:p>
          <a:p>
            <a:pPr marL="114300" indent="0">
              <a:buNone/>
            </a:pPr>
            <a:r>
              <a:rPr lang="en-US" dirty="0"/>
              <a:t>Roles may be outsourced (e.g. to counsel).</a:t>
            </a:r>
          </a:p>
          <a:p>
            <a:pPr marL="114300" indent="0">
              <a:buNone/>
            </a:pPr>
            <a:r>
              <a:rPr lang="en-US" dirty="0"/>
              <a:t>Do not assume what role you will play in the handling of the complaint.  The role assignment will come from the Title IX Coordinator.  Be sure to notify her of any concerns or conflicts of interest you may have in order to ensure proper assignment.</a:t>
            </a:r>
          </a:p>
        </p:txBody>
      </p:sp>
      <p:sp>
        <p:nvSpPr>
          <p:cNvPr id="4" name="Slide Number Placeholder 3">
            <a:extLst>
              <a:ext uri="{FF2B5EF4-FFF2-40B4-BE49-F238E27FC236}">
                <a16:creationId xmlns:a16="http://schemas.microsoft.com/office/drawing/2014/main" id="{23B90BAA-F446-D026-0656-D056B3C0D7A5}"/>
              </a:ext>
            </a:extLst>
          </p:cNvPr>
          <p:cNvSpPr>
            <a:spLocks noGrp="1"/>
          </p:cNvSpPr>
          <p:nvPr>
            <p:ph type="sldNum" sz="quarter" idx="12"/>
          </p:nvPr>
        </p:nvSpPr>
        <p:spPr/>
        <p:txBody>
          <a:bodyPr/>
          <a:lstStyle/>
          <a:p>
            <a:pPr>
              <a:buFont typeface="Wingdings" pitchFamily="2" charset="2"/>
              <a:buNone/>
              <a:defRPr/>
            </a:pPr>
            <a:fld id="{1FB0520C-472E-48F5-A59F-55DD0C978FD8}" type="slidenum">
              <a:rPr lang="en-US" altLang="en-US" smtClean="0"/>
              <a:pPr>
                <a:buFont typeface="Wingdings" pitchFamily="2" charset="2"/>
                <a:buNone/>
                <a:defRPr/>
              </a:pPr>
              <a:t>13</a:t>
            </a:fld>
            <a:endParaRPr lang="en-US" altLang="en-US" dirty="0"/>
          </a:p>
        </p:txBody>
      </p:sp>
    </p:spTree>
    <p:extLst>
      <p:ext uri="{BB962C8B-B14F-4D97-AF65-F5344CB8AC3E}">
        <p14:creationId xmlns:p14="http://schemas.microsoft.com/office/powerpoint/2010/main" val="4274904397"/>
      </p:ext>
    </p:extLst>
  </p:cSld>
  <p:clrMapOvr>
    <a:masterClrMapping/>
  </p:clrMapOvr>
  <p:transition>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3285713B-C9DB-4721-FD12-2A1096AB230F}"/>
              </a:ext>
            </a:extLst>
          </p:cNvPr>
          <p:cNvSpPr>
            <a:spLocks noGrp="1"/>
          </p:cNvSpPr>
          <p:nvPr>
            <p:ph type="title"/>
          </p:nvPr>
        </p:nvSpPr>
        <p:spPr>
          <a:xfrm>
            <a:off x="457200" y="274638"/>
            <a:ext cx="8686800" cy="1143000"/>
          </a:xfrm>
        </p:spPr>
        <p:txBody>
          <a:bodyPr/>
          <a:lstStyle/>
          <a:p>
            <a:r>
              <a:rPr lang="en-US" sz="3200" dirty="0"/>
              <a:t>First Steps – Title IX Coordinator</a:t>
            </a:r>
          </a:p>
        </p:txBody>
      </p:sp>
      <p:sp>
        <p:nvSpPr>
          <p:cNvPr id="13" name="Content Placeholder 2">
            <a:extLst>
              <a:ext uri="{FF2B5EF4-FFF2-40B4-BE49-F238E27FC236}">
                <a16:creationId xmlns:a16="http://schemas.microsoft.com/office/drawing/2014/main" id="{4E28F1FE-96F9-F9F7-1B2F-CC5CB6411B86}"/>
              </a:ext>
            </a:extLst>
          </p:cNvPr>
          <p:cNvSpPr>
            <a:spLocks noGrp="1"/>
          </p:cNvSpPr>
          <p:nvPr>
            <p:ph sz="half" idx="1"/>
          </p:nvPr>
        </p:nvSpPr>
        <p:spPr>
          <a:xfrm>
            <a:off x="457200" y="1600200"/>
            <a:ext cx="7924800" cy="4445000"/>
          </a:xfrm>
        </p:spPr>
        <p:txBody>
          <a:bodyPr>
            <a:normAutofit lnSpcReduction="10000"/>
          </a:bodyPr>
          <a:lstStyle/>
          <a:p>
            <a:pPr>
              <a:lnSpc>
                <a:spcPct val="110000"/>
              </a:lnSpc>
              <a:buClr>
                <a:schemeClr val="tx2"/>
              </a:buClr>
            </a:pPr>
            <a:r>
              <a:rPr lang="en-US" sz="1800" dirty="0">
                <a:latin typeface="+mj-lt"/>
              </a:rPr>
              <a:t>Meets with Complainant and reviews the Title IX policy/regulation and option to file a formal complaint.</a:t>
            </a:r>
          </a:p>
          <a:p>
            <a:pPr>
              <a:lnSpc>
                <a:spcPct val="110000"/>
              </a:lnSpc>
              <a:buClr>
                <a:schemeClr val="tx2"/>
              </a:buClr>
            </a:pPr>
            <a:r>
              <a:rPr lang="en-US" sz="1800" dirty="0">
                <a:latin typeface="+mj-lt"/>
              </a:rPr>
              <a:t>May assist with filing the formal complaint or file on their own.</a:t>
            </a:r>
          </a:p>
          <a:p>
            <a:pPr>
              <a:lnSpc>
                <a:spcPct val="110000"/>
              </a:lnSpc>
              <a:buClr>
                <a:schemeClr val="tx2"/>
              </a:buClr>
            </a:pPr>
            <a:r>
              <a:rPr lang="en-US" sz="1800" dirty="0">
                <a:latin typeface="+mj-lt"/>
              </a:rPr>
              <a:t>Discusses supportive measures with Complainant and Respondent (explaining this occurs with or without a formal complaint).</a:t>
            </a:r>
          </a:p>
          <a:p>
            <a:pPr>
              <a:lnSpc>
                <a:spcPct val="110000"/>
              </a:lnSpc>
              <a:buClr>
                <a:schemeClr val="tx2"/>
              </a:buClr>
            </a:pPr>
            <a:r>
              <a:rPr lang="en-US" sz="1800" dirty="0">
                <a:latin typeface="+mj-lt"/>
              </a:rPr>
              <a:t>Collaborates with school administrators and/or HR about implementation of supportive measures and need for modifications to the measures.</a:t>
            </a:r>
          </a:p>
          <a:p>
            <a:pPr>
              <a:lnSpc>
                <a:spcPct val="110000"/>
              </a:lnSpc>
              <a:buClr>
                <a:schemeClr val="tx2"/>
              </a:buClr>
            </a:pPr>
            <a:r>
              <a:rPr lang="en-US" sz="1800" dirty="0">
                <a:latin typeface="+mj-lt"/>
              </a:rPr>
              <a:t>Provides written notice of a formal complaint or directs such notice to be provided to the parties; sends or directs an additional notice if allegations are revised (initial notice must be sent prior</a:t>
            </a:r>
            <a:br>
              <a:rPr lang="en-US" sz="1800" dirty="0">
                <a:latin typeface="+mj-lt"/>
              </a:rPr>
            </a:br>
            <a:r>
              <a:rPr lang="en-US" sz="1800" dirty="0">
                <a:latin typeface="+mj-lt"/>
              </a:rPr>
              <a:t> to the conducting of an initial interview </a:t>
            </a:r>
            <a:br>
              <a:rPr lang="en-US" sz="1800" dirty="0">
                <a:latin typeface="+mj-lt"/>
              </a:rPr>
            </a:br>
            <a:r>
              <a:rPr lang="en-US" sz="1800" dirty="0">
                <a:latin typeface="+mj-lt"/>
              </a:rPr>
              <a:t>with a Respondent).</a:t>
            </a:r>
          </a:p>
          <a:p>
            <a:pPr>
              <a:lnSpc>
                <a:spcPct val="110000"/>
              </a:lnSpc>
              <a:buClr>
                <a:schemeClr val="tx2"/>
              </a:buClr>
            </a:pPr>
            <a:r>
              <a:rPr lang="en-US" sz="1800" dirty="0">
                <a:latin typeface="+mj-lt"/>
              </a:rPr>
              <a:t>Designates roles and monitors compliance </a:t>
            </a:r>
            <a:br>
              <a:rPr lang="en-US" sz="1800" dirty="0">
                <a:latin typeface="+mj-lt"/>
              </a:rPr>
            </a:br>
            <a:r>
              <a:rPr lang="en-US" sz="1800" dirty="0">
                <a:latin typeface="+mj-lt"/>
              </a:rPr>
              <a:t>with grievance procedures.</a:t>
            </a:r>
            <a:endParaRPr lang="en-US" sz="700" dirty="0"/>
          </a:p>
          <a:p>
            <a:endParaRPr lang="en-US" sz="700" dirty="0"/>
          </a:p>
        </p:txBody>
      </p:sp>
      <p:pic>
        <p:nvPicPr>
          <p:cNvPr id="6" name="Content Placeholder 5" descr="Woman talking with therapist">
            <a:extLst>
              <a:ext uri="{FF2B5EF4-FFF2-40B4-BE49-F238E27FC236}">
                <a16:creationId xmlns:a16="http://schemas.microsoft.com/office/drawing/2014/main" id="{9B06E96D-4107-BF02-99C2-0659B38803A6}"/>
              </a:ext>
            </a:extLst>
          </p:cNvPr>
          <p:cNvPicPr>
            <a:picLocks noGrp="1" noChangeAspect="1"/>
          </p:cNvPicPr>
          <p:nvPr>
            <p:ph sz="half" idx="2"/>
          </p:nvPr>
        </p:nvPicPr>
        <p:blipFill rotWithShape="1">
          <a:blip r:embed="rId2" cstate="print">
            <a:alphaModFix/>
            <a:extLst>
              <a:ext uri="{28A0092B-C50C-407E-A947-70E740481C1C}">
                <a14:useLocalDpi xmlns:a14="http://schemas.microsoft.com/office/drawing/2010/main" val="0"/>
              </a:ext>
            </a:extLst>
          </a:blip>
          <a:srcRect t="1108" b="-1216"/>
          <a:stretch/>
        </p:blipFill>
        <p:spPr>
          <a:xfrm>
            <a:off x="5261520" y="4419600"/>
            <a:ext cx="3425280" cy="2286000"/>
          </a:xfrm>
          <a:prstGeom prst="rect">
            <a:avLst/>
          </a:prstGeom>
        </p:spPr>
      </p:pic>
      <p:sp>
        <p:nvSpPr>
          <p:cNvPr id="4" name="Slide Number Placeholder 3">
            <a:extLst>
              <a:ext uri="{FF2B5EF4-FFF2-40B4-BE49-F238E27FC236}">
                <a16:creationId xmlns:a16="http://schemas.microsoft.com/office/drawing/2014/main" id="{5F17E9DC-48E1-70A9-4010-7C0AD7789335}"/>
              </a:ext>
            </a:extLst>
          </p:cNvPr>
          <p:cNvSpPr>
            <a:spLocks noGrp="1"/>
          </p:cNvSpPr>
          <p:nvPr>
            <p:ph type="sldNum" sz="quarter" idx="12"/>
          </p:nvPr>
        </p:nvSpPr>
        <p:spPr>
          <a:xfrm>
            <a:off x="8531788" y="5648960"/>
            <a:ext cx="548640" cy="396240"/>
          </a:xfrm>
        </p:spPr>
        <p:txBody>
          <a:bodyPr anchor="ctr">
            <a:normAutofit/>
          </a:bodyPr>
          <a:lstStyle/>
          <a:p>
            <a:pPr algn="ctr">
              <a:buFont typeface="Wingdings" pitchFamily="2" charset="2"/>
              <a:buNone/>
              <a:defRPr/>
            </a:pPr>
            <a:fld id="{1FB0520C-472E-48F5-A59F-55DD0C978FD8}" type="slidenum">
              <a:rPr lang="en-US" altLang="en-US" smtClean="0"/>
              <a:pPr algn="ctr">
                <a:buFont typeface="Wingdings" pitchFamily="2" charset="2"/>
                <a:buNone/>
                <a:defRPr/>
              </a:pPr>
              <a:t>14</a:t>
            </a:fld>
            <a:endParaRPr lang="en-US" altLang="en-US" dirty="0"/>
          </a:p>
        </p:txBody>
      </p:sp>
    </p:spTree>
    <p:extLst>
      <p:ext uri="{BB962C8B-B14F-4D97-AF65-F5344CB8AC3E}">
        <p14:creationId xmlns:p14="http://schemas.microsoft.com/office/powerpoint/2010/main" val="2115957917"/>
      </p:ext>
    </p:extLst>
  </p:cSld>
  <p:clrMapOvr>
    <a:masterClrMapping/>
  </p:clrMapOvr>
  <p:transition>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ext&#10;&#10;Description automatically generated">
            <a:extLst>
              <a:ext uri="{FF2B5EF4-FFF2-40B4-BE49-F238E27FC236}">
                <a16:creationId xmlns:a16="http://schemas.microsoft.com/office/drawing/2014/main" id="{36BE62BC-12E1-4D87-B245-36805D7F16EB}"/>
              </a:ext>
            </a:extLst>
          </p:cNvPr>
          <p:cNvPicPr>
            <a:picLocks noChangeAspect="1"/>
          </p:cNvPicPr>
          <p:nvPr/>
        </p:nvPicPr>
        <p:blipFill>
          <a:blip r:embed="rId2"/>
          <a:stretch>
            <a:fillRect/>
          </a:stretch>
        </p:blipFill>
        <p:spPr>
          <a:xfrm>
            <a:off x="457200" y="2819400"/>
            <a:ext cx="3362036" cy="2218944"/>
          </a:xfrm>
          <a:prstGeom prst="rect">
            <a:avLst/>
          </a:prstGeom>
          <a:noFill/>
        </p:spPr>
      </p:pic>
      <p:sp>
        <p:nvSpPr>
          <p:cNvPr id="3" name="Content Placeholder 2">
            <a:extLst>
              <a:ext uri="{FF2B5EF4-FFF2-40B4-BE49-F238E27FC236}">
                <a16:creationId xmlns:a16="http://schemas.microsoft.com/office/drawing/2014/main" id="{E39DDC39-A92A-48CF-8E59-B5415DBDEFDB}"/>
              </a:ext>
            </a:extLst>
          </p:cNvPr>
          <p:cNvSpPr>
            <a:spLocks noGrp="1"/>
          </p:cNvSpPr>
          <p:nvPr>
            <p:ph sz="half" idx="2"/>
          </p:nvPr>
        </p:nvSpPr>
        <p:spPr>
          <a:xfrm>
            <a:off x="3657600" y="1610406"/>
            <a:ext cx="4648200" cy="4866594"/>
          </a:xfrm>
        </p:spPr>
        <p:txBody>
          <a:bodyPr>
            <a:normAutofit lnSpcReduction="10000"/>
          </a:bodyPr>
          <a:lstStyle/>
          <a:p>
            <a:pPr lvl="0">
              <a:lnSpc>
                <a:spcPct val="90000"/>
              </a:lnSpc>
              <a:buClr>
                <a:schemeClr val="tx2"/>
              </a:buClr>
            </a:pPr>
            <a:r>
              <a:rPr lang="en-US" sz="2200" dirty="0">
                <a:latin typeface="+mj-lt"/>
              </a:rPr>
              <a:t>The burden of proof rests on the recipient (District), not either party.</a:t>
            </a:r>
          </a:p>
          <a:p>
            <a:pPr lvl="1">
              <a:lnSpc>
                <a:spcPct val="90000"/>
              </a:lnSpc>
              <a:buClr>
                <a:schemeClr val="tx2"/>
              </a:buClr>
            </a:pPr>
            <a:r>
              <a:rPr lang="en-US" sz="1800" dirty="0">
                <a:latin typeface="+mj-lt"/>
              </a:rPr>
              <a:t>Either preponderance of the evidence or clear and convincing evidence (as set by your policy)</a:t>
            </a:r>
          </a:p>
          <a:p>
            <a:pPr lvl="0">
              <a:lnSpc>
                <a:spcPct val="90000"/>
              </a:lnSpc>
              <a:buClr>
                <a:schemeClr val="tx2"/>
              </a:buClr>
            </a:pPr>
            <a:r>
              <a:rPr lang="en-US" sz="2200" dirty="0">
                <a:latin typeface="+mj-lt"/>
              </a:rPr>
              <a:t>Both parties shall be given the opportunity to present witnesses and evidence.</a:t>
            </a:r>
          </a:p>
          <a:p>
            <a:pPr lvl="0">
              <a:lnSpc>
                <a:spcPct val="90000"/>
              </a:lnSpc>
              <a:buClr>
                <a:schemeClr val="tx2"/>
              </a:buClr>
            </a:pPr>
            <a:r>
              <a:rPr lang="en-US" sz="2200" dirty="0">
                <a:latin typeface="+mj-lt"/>
              </a:rPr>
              <a:t>Focus on transparency – witnesses are named, evidence is shared, etc.</a:t>
            </a:r>
          </a:p>
          <a:p>
            <a:pPr lvl="0">
              <a:lnSpc>
                <a:spcPct val="90000"/>
              </a:lnSpc>
              <a:buClr>
                <a:schemeClr val="tx2"/>
              </a:buClr>
            </a:pPr>
            <a:r>
              <a:rPr lang="en-US" sz="2200" dirty="0">
                <a:latin typeface="+mj-lt"/>
              </a:rPr>
              <a:t>“Gag orders” are prohibited.</a:t>
            </a:r>
          </a:p>
          <a:p>
            <a:pPr lvl="0">
              <a:lnSpc>
                <a:spcPct val="90000"/>
              </a:lnSpc>
              <a:buClr>
                <a:schemeClr val="tx2"/>
              </a:buClr>
            </a:pPr>
            <a:r>
              <a:rPr lang="en-US" sz="2200" dirty="0">
                <a:latin typeface="+mj-lt"/>
              </a:rPr>
              <a:t>No discipline for Respondent for sexual harassment until process is complete.</a:t>
            </a:r>
          </a:p>
        </p:txBody>
      </p:sp>
      <p:sp>
        <p:nvSpPr>
          <p:cNvPr id="6" name="Slide Number Placeholder 4">
            <a:extLst>
              <a:ext uri="{FF2B5EF4-FFF2-40B4-BE49-F238E27FC236}">
                <a16:creationId xmlns:a16="http://schemas.microsoft.com/office/drawing/2014/main" id="{AB1F7087-9133-4108-9948-6F03E887F96C}"/>
              </a:ext>
            </a:extLst>
          </p:cNvPr>
          <p:cNvSpPr>
            <a:spLocks noGrp="1"/>
          </p:cNvSpPr>
          <p:nvPr>
            <p:ph type="sldNum" sz="quarter" idx="12"/>
          </p:nvPr>
        </p:nvSpPr>
        <p:spPr>
          <a:xfrm>
            <a:off x="8531788" y="5648960"/>
            <a:ext cx="548640" cy="396240"/>
          </a:xfrm>
        </p:spPr>
        <p:txBody>
          <a:bodyPr anchor="ctr">
            <a:normAutofit/>
          </a:bodyPr>
          <a:lstStyle/>
          <a:p>
            <a:pPr algn="ctr">
              <a:buNone/>
              <a:defRPr/>
            </a:pPr>
            <a:fld id="{1FB0520C-472E-48F5-A59F-55DD0C978FD8}" type="slidenum">
              <a:rPr lang="en-US" altLang="en-US" smtClean="0"/>
              <a:pPr algn="ctr">
                <a:buNone/>
                <a:defRPr/>
              </a:pPr>
              <a:t>15</a:t>
            </a:fld>
            <a:endParaRPr lang="en-US" altLang="en-US" dirty="0"/>
          </a:p>
        </p:txBody>
      </p:sp>
      <p:sp>
        <p:nvSpPr>
          <p:cNvPr id="8" name="Title 1">
            <a:extLst>
              <a:ext uri="{FF2B5EF4-FFF2-40B4-BE49-F238E27FC236}">
                <a16:creationId xmlns:a16="http://schemas.microsoft.com/office/drawing/2014/main" id="{90D46233-CEA5-434F-85C5-DED1233039D0}"/>
              </a:ext>
            </a:extLst>
          </p:cNvPr>
          <p:cNvSpPr>
            <a:spLocks noGrp="1"/>
          </p:cNvSpPr>
          <p:nvPr>
            <p:ph type="title"/>
          </p:nvPr>
        </p:nvSpPr>
        <p:spPr>
          <a:xfrm>
            <a:off x="457200" y="274638"/>
            <a:ext cx="7924800" cy="1143000"/>
          </a:xfrm>
        </p:spPr>
        <p:txBody>
          <a:bodyPr/>
          <a:lstStyle/>
          <a:p>
            <a:r>
              <a:rPr lang="en-US" sz="3200" dirty="0"/>
              <a:t>Formal Complaint:  Grievance Procedures</a:t>
            </a:r>
          </a:p>
        </p:txBody>
      </p:sp>
    </p:spTree>
    <p:extLst>
      <p:ext uri="{BB962C8B-B14F-4D97-AF65-F5344CB8AC3E}">
        <p14:creationId xmlns:p14="http://schemas.microsoft.com/office/powerpoint/2010/main" val="633195282"/>
      </p:ext>
    </p:extLst>
  </p:cSld>
  <p:clrMapOvr>
    <a:masterClrMapping/>
  </p:clrMapOvr>
  <p:transition>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85BC6-CB9D-B981-5D16-CBDD012F24B9}"/>
              </a:ext>
            </a:extLst>
          </p:cNvPr>
          <p:cNvSpPr>
            <a:spLocks noGrp="1"/>
          </p:cNvSpPr>
          <p:nvPr>
            <p:ph type="title"/>
          </p:nvPr>
        </p:nvSpPr>
        <p:spPr/>
        <p:txBody>
          <a:bodyPr/>
          <a:lstStyle/>
          <a:p>
            <a:r>
              <a:rPr lang="en-US" sz="3200" dirty="0"/>
              <a:t>Formal Complaint:  Investigation</a:t>
            </a:r>
          </a:p>
        </p:txBody>
      </p:sp>
      <p:sp>
        <p:nvSpPr>
          <p:cNvPr id="3" name="Content Placeholder 2">
            <a:extLst>
              <a:ext uri="{FF2B5EF4-FFF2-40B4-BE49-F238E27FC236}">
                <a16:creationId xmlns:a16="http://schemas.microsoft.com/office/drawing/2014/main" id="{850CD74E-6DC9-FD1F-5AFF-C0C5DAAA21F9}"/>
              </a:ext>
            </a:extLst>
          </p:cNvPr>
          <p:cNvSpPr>
            <a:spLocks noGrp="1"/>
          </p:cNvSpPr>
          <p:nvPr>
            <p:ph idx="1"/>
          </p:nvPr>
        </p:nvSpPr>
        <p:spPr>
          <a:xfrm>
            <a:off x="457200" y="1600200"/>
            <a:ext cx="7848600" cy="4800600"/>
          </a:xfrm>
        </p:spPr>
        <p:txBody>
          <a:bodyPr>
            <a:normAutofit fontScale="85000" lnSpcReduction="10000"/>
          </a:bodyPr>
          <a:lstStyle/>
          <a:p>
            <a:pPr marL="344488" indent="-227013"/>
            <a:r>
              <a:rPr lang="en-US" sz="1800" dirty="0"/>
              <a:t>Discuss and obtain signed nondisclosure agreements from the parties as early in the process as possible; preferably during initial interviews to enable sharing of evidence (as required).  Title IX trumps FERPA.</a:t>
            </a:r>
          </a:p>
          <a:p>
            <a:pPr marL="344488" indent="-227013"/>
            <a:r>
              <a:rPr lang="en-US" sz="1800" dirty="0"/>
              <a:t>Investigator interviews parties and witnesses and gathers evidence.</a:t>
            </a:r>
          </a:p>
          <a:p>
            <a:pPr marL="344488" indent="-227013"/>
            <a:r>
              <a:rPr lang="en-US" sz="1800" dirty="0"/>
              <a:t>Keep notes of interviews, but maintain them as personal notes.  Do not share with anyone or they become a student record, if involving a student.  Prepare interview summaries to become part of the evidence.</a:t>
            </a:r>
          </a:p>
          <a:p>
            <a:pPr marL="344488" indent="-227013"/>
            <a:r>
              <a:rPr lang="en-US" sz="1800" dirty="0"/>
              <a:t>Interview summaries should include information that may lead to a credibility determination, but Investigator does not make credibility determinations.</a:t>
            </a:r>
          </a:p>
          <a:p>
            <a:pPr marL="641668" lvl="1" indent="-227013"/>
            <a:r>
              <a:rPr lang="en-US" sz="1600" dirty="0"/>
              <a:t>“Johnny was giggling and crossing his fingers when he denied touching Rachel’s thigh.”</a:t>
            </a:r>
          </a:p>
          <a:p>
            <a:pPr marL="344488" indent="-227013"/>
            <a:r>
              <a:rPr lang="en-US" sz="1800" dirty="0"/>
              <a:t>Handle with formality (e.g. avoid texting about investigation, taking photos of evidence on your personal phone, etc.).</a:t>
            </a:r>
          </a:p>
          <a:p>
            <a:pPr marL="344488" indent="-227013"/>
            <a:r>
              <a:rPr lang="en-US" sz="1800" dirty="0"/>
              <a:t>Investigator provides both parties the evidence (including exculpatory evidence) with at least 10 days to submit comment.  This is all of the raw evidence and interview summaries, not a report.</a:t>
            </a:r>
          </a:p>
          <a:p>
            <a:pPr marL="344488" indent="-227013"/>
            <a:r>
              <a:rPr lang="en-US" sz="1800" dirty="0"/>
              <a:t>Next, Investigator drafts investigation report summarizing the evidence.  Investigator DOES NOT determine credibility or make findings of fact.</a:t>
            </a:r>
          </a:p>
          <a:p>
            <a:pPr marL="344488" indent="-227013"/>
            <a:r>
              <a:rPr lang="en-US" sz="1800" u="sng" dirty="0"/>
              <a:t>TIP</a:t>
            </a:r>
            <a:r>
              <a:rPr lang="en-US" sz="1800" dirty="0"/>
              <a:t>: Investigator should make sure the report is clear and specific enough that someone with no prior knowledge could understand it and have sufficient information. The Investigation Report must be thorough enough to allow the Decision-Maker to make a decision without relying on information obtained outside the process.</a:t>
            </a:r>
          </a:p>
          <a:p>
            <a:endParaRPr lang="en-US" sz="1800" dirty="0"/>
          </a:p>
        </p:txBody>
      </p:sp>
      <p:sp>
        <p:nvSpPr>
          <p:cNvPr id="4" name="Slide Number Placeholder 3">
            <a:extLst>
              <a:ext uri="{FF2B5EF4-FFF2-40B4-BE49-F238E27FC236}">
                <a16:creationId xmlns:a16="http://schemas.microsoft.com/office/drawing/2014/main" id="{91057FDD-3A69-3B0C-39CB-B3AC1B51AFB4}"/>
              </a:ext>
            </a:extLst>
          </p:cNvPr>
          <p:cNvSpPr>
            <a:spLocks noGrp="1"/>
          </p:cNvSpPr>
          <p:nvPr>
            <p:ph type="sldNum" sz="quarter" idx="12"/>
          </p:nvPr>
        </p:nvSpPr>
        <p:spPr/>
        <p:txBody>
          <a:bodyPr/>
          <a:lstStyle/>
          <a:p>
            <a:pPr>
              <a:buFont typeface="Wingdings" pitchFamily="2" charset="2"/>
              <a:buNone/>
              <a:defRPr/>
            </a:pPr>
            <a:fld id="{1FB0520C-472E-48F5-A59F-55DD0C978FD8}" type="slidenum">
              <a:rPr lang="en-US" altLang="en-US" smtClean="0"/>
              <a:pPr>
                <a:buFont typeface="Wingdings" pitchFamily="2" charset="2"/>
                <a:buNone/>
                <a:defRPr/>
              </a:pPr>
              <a:t>16</a:t>
            </a:fld>
            <a:endParaRPr lang="en-US" altLang="en-US" dirty="0"/>
          </a:p>
        </p:txBody>
      </p:sp>
    </p:spTree>
    <p:extLst>
      <p:ext uri="{BB962C8B-B14F-4D97-AF65-F5344CB8AC3E}">
        <p14:creationId xmlns:p14="http://schemas.microsoft.com/office/powerpoint/2010/main" val="95966510"/>
      </p:ext>
    </p:extLst>
  </p:cSld>
  <p:clrMapOvr>
    <a:masterClrMapping/>
  </p:clrMapOvr>
  <p:transition>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85BC6-CB9D-B981-5D16-CBDD012F24B9}"/>
              </a:ext>
            </a:extLst>
          </p:cNvPr>
          <p:cNvSpPr>
            <a:spLocks noGrp="1"/>
          </p:cNvSpPr>
          <p:nvPr>
            <p:ph type="title"/>
          </p:nvPr>
        </p:nvSpPr>
        <p:spPr>
          <a:xfrm>
            <a:off x="457200" y="274638"/>
            <a:ext cx="7620000" cy="1143000"/>
          </a:xfrm>
        </p:spPr>
        <p:txBody>
          <a:bodyPr anchor="ctr">
            <a:normAutofit/>
          </a:bodyPr>
          <a:lstStyle/>
          <a:p>
            <a:r>
              <a:rPr lang="en-US" sz="3200" dirty="0"/>
              <a:t>Formal Complaint:  Investigator Handoff to Decision-Maker</a:t>
            </a:r>
          </a:p>
        </p:txBody>
      </p:sp>
      <p:pic>
        <p:nvPicPr>
          <p:cNvPr id="5" name="Picture 4">
            <a:extLst>
              <a:ext uri="{FF2B5EF4-FFF2-40B4-BE49-F238E27FC236}">
                <a16:creationId xmlns:a16="http://schemas.microsoft.com/office/drawing/2014/main" id="{BA8911D4-6848-1E76-7835-3F3D208F10AA}"/>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9584" r="19584"/>
          <a:stretch/>
        </p:blipFill>
        <p:spPr>
          <a:xfrm>
            <a:off x="457200" y="1536192"/>
            <a:ext cx="3657600" cy="4590288"/>
          </a:xfrm>
          <a:prstGeom prst="rect">
            <a:avLst/>
          </a:prstGeom>
          <a:noFill/>
          <a:effectLst>
            <a:innerShdw blurRad="57150" dist="38100" dir="14460000">
              <a:prstClr val="black">
                <a:alpha val="70000"/>
              </a:prstClr>
            </a:innerShdw>
          </a:effectLst>
        </p:spPr>
      </p:pic>
      <p:sp>
        <p:nvSpPr>
          <p:cNvPr id="3" name="Content Placeholder 2">
            <a:extLst>
              <a:ext uri="{FF2B5EF4-FFF2-40B4-BE49-F238E27FC236}">
                <a16:creationId xmlns:a16="http://schemas.microsoft.com/office/drawing/2014/main" id="{850CD74E-6DC9-FD1F-5AFF-C0C5DAAA21F9}"/>
              </a:ext>
            </a:extLst>
          </p:cNvPr>
          <p:cNvSpPr>
            <a:spLocks noGrp="1"/>
          </p:cNvSpPr>
          <p:nvPr>
            <p:ph sz="half" idx="2"/>
          </p:nvPr>
        </p:nvSpPr>
        <p:spPr>
          <a:xfrm>
            <a:off x="4114800" y="1536192"/>
            <a:ext cx="4191000" cy="4590288"/>
          </a:xfrm>
        </p:spPr>
        <p:txBody>
          <a:bodyPr>
            <a:normAutofit lnSpcReduction="10000"/>
          </a:bodyPr>
          <a:lstStyle/>
          <a:p>
            <a:pPr marL="344488" indent="-227013">
              <a:buClr>
                <a:schemeClr val="tx2"/>
              </a:buClr>
            </a:pPr>
            <a:r>
              <a:rPr lang="en-US" sz="2400" dirty="0">
                <a:latin typeface="+mj-lt"/>
              </a:rPr>
              <a:t>Investigation report is sent to both parties and the Decision-Maker.</a:t>
            </a:r>
          </a:p>
          <a:p>
            <a:pPr marL="344488" indent="-227013">
              <a:buClr>
                <a:schemeClr val="tx2"/>
              </a:buClr>
            </a:pPr>
            <a:r>
              <a:rPr lang="en-US" sz="2400" dirty="0">
                <a:latin typeface="+mj-lt"/>
              </a:rPr>
              <a:t>Investigator is no longer involved in the process.</a:t>
            </a:r>
          </a:p>
          <a:p>
            <a:pPr marL="641668" lvl="1" indent="-227013">
              <a:buClr>
                <a:schemeClr val="tx2"/>
              </a:buClr>
            </a:pPr>
            <a:r>
              <a:rPr lang="en-US" sz="2000" dirty="0">
                <a:latin typeface="+mj-lt"/>
              </a:rPr>
              <a:t>Investigator may still handle implementation of supportive measures as needed.  For example, if course modifications are needed, the assistant principal may be involved in adjusting the schedule, separate from serving as an investigator.</a:t>
            </a:r>
          </a:p>
        </p:txBody>
      </p:sp>
      <p:sp>
        <p:nvSpPr>
          <p:cNvPr id="4" name="Slide Number Placeholder 3">
            <a:extLst>
              <a:ext uri="{FF2B5EF4-FFF2-40B4-BE49-F238E27FC236}">
                <a16:creationId xmlns:a16="http://schemas.microsoft.com/office/drawing/2014/main" id="{91057FDD-3A69-3B0C-39CB-B3AC1B51AFB4}"/>
              </a:ext>
            </a:extLst>
          </p:cNvPr>
          <p:cNvSpPr>
            <a:spLocks noGrp="1"/>
          </p:cNvSpPr>
          <p:nvPr>
            <p:ph type="sldNum" sz="quarter" idx="12"/>
          </p:nvPr>
        </p:nvSpPr>
        <p:spPr>
          <a:xfrm>
            <a:off x="8531788" y="5648960"/>
            <a:ext cx="548640" cy="396240"/>
          </a:xfrm>
        </p:spPr>
        <p:txBody>
          <a:bodyPr anchor="ctr">
            <a:normAutofit/>
          </a:bodyPr>
          <a:lstStyle/>
          <a:p>
            <a:pPr algn="ctr">
              <a:buFont typeface="Wingdings" pitchFamily="2" charset="2"/>
              <a:buNone/>
              <a:defRPr/>
            </a:pPr>
            <a:fld id="{1FB0520C-472E-48F5-A59F-55DD0C978FD8}" type="slidenum">
              <a:rPr lang="en-US" altLang="en-US" smtClean="0"/>
              <a:pPr algn="ctr">
                <a:buFont typeface="Wingdings" pitchFamily="2" charset="2"/>
                <a:buNone/>
                <a:defRPr/>
              </a:pPr>
              <a:t>17</a:t>
            </a:fld>
            <a:endParaRPr lang="en-US" altLang="en-US" dirty="0"/>
          </a:p>
        </p:txBody>
      </p:sp>
    </p:spTree>
    <p:extLst>
      <p:ext uri="{BB962C8B-B14F-4D97-AF65-F5344CB8AC3E}">
        <p14:creationId xmlns:p14="http://schemas.microsoft.com/office/powerpoint/2010/main" val="1704121835"/>
      </p:ext>
    </p:extLst>
  </p:cSld>
  <p:clrMapOvr>
    <a:masterClrMapping/>
  </p:clrMapOvr>
  <p:transition>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6ACB2-5BB6-4E01-8783-7C43A7938624}"/>
              </a:ext>
            </a:extLst>
          </p:cNvPr>
          <p:cNvSpPr>
            <a:spLocks noGrp="1"/>
          </p:cNvSpPr>
          <p:nvPr>
            <p:ph type="title"/>
          </p:nvPr>
        </p:nvSpPr>
        <p:spPr/>
        <p:txBody>
          <a:bodyPr/>
          <a:lstStyle/>
          <a:p>
            <a:r>
              <a:rPr lang="en-US" sz="3200" dirty="0"/>
              <a:t>Formal Complaint:  Decision-Maker</a:t>
            </a:r>
          </a:p>
        </p:txBody>
      </p:sp>
      <p:sp>
        <p:nvSpPr>
          <p:cNvPr id="3" name="Content Placeholder 2">
            <a:extLst>
              <a:ext uri="{FF2B5EF4-FFF2-40B4-BE49-F238E27FC236}">
                <a16:creationId xmlns:a16="http://schemas.microsoft.com/office/drawing/2014/main" id="{6CED3DEA-C0DE-4195-B32D-0AA4D68AADC7}"/>
              </a:ext>
            </a:extLst>
          </p:cNvPr>
          <p:cNvSpPr>
            <a:spLocks noGrp="1"/>
          </p:cNvSpPr>
          <p:nvPr>
            <p:ph idx="1"/>
          </p:nvPr>
        </p:nvSpPr>
        <p:spPr>
          <a:xfrm>
            <a:off x="457200" y="1600200"/>
            <a:ext cx="7848600" cy="4800600"/>
          </a:xfrm>
        </p:spPr>
        <p:txBody>
          <a:bodyPr>
            <a:normAutofit fontScale="92500" lnSpcReduction="10000"/>
          </a:bodyPr>
          <a:lstStyle/>
          <a:p>
            <a:r>
              <a:rPr lang="en-US" dirty="0"/>
              <a:t>Decision-Maker notifies parties of their rights to (1) submit a written response to the Investigator’s report and (2) submit written, relevant questions that a party wants asked of any party or witness, provide each party with the answers, and allow for additional, limited follow-up questions from each party.</a:t>
            </a:r>
          </a:p>
          <a:p>
            <a:pPr marL="796925" lvl="1" indent="-334963"/>
            <a:r>
              <a:rPr lang="en-US" dirty="0"/>
              <a:t>The Decision-Maker must exclude irrelevant questions and must explain to the party proposing the question any decision to exclude a question as not relevant.  Questions may be seeking privileged information or information not allowed to be sought (e.g. Complainant’s sexual history).</a:t>
            </a:r>
          </a:p>
          <a:p>
            <a:r>
              <a:rPr lang="en-US" dirty="0"/>
              <a:t>After at least 10 days, Decision-Maker issues a determination with specific elements, most significantly findings of fact, conclusions as to whether sexual harassment occurred, and what remedies to apply.   May need to </a:t>
            </a:r>
            <a:r>
              <a:rPr lang="en-US" i="1" dirty="0"/>
              <a:t>recommend</a:t>
            </a:r>
            <a:r>
              <a:rPr lang="en-US" dirty="0"/>
              <a:t> rather than make final disciplinary decision if other due process requirements exist (e.g., expulsion hearing, teacher termination hearing).</a:t>
            </a:r>
          </a:p>
        </p:txBody>
      </p:sp>
      <p:sp>
        <p:nvSpPr>
          <p:cNvPr id="4" name="Slide Number Placeholder 3">
            <a:extLst>
              <a:ext uri="{FF2B5EF4-FFF2-40B4-BE49-F238E27FC236}">
                <a16:creationId xmlns:a16="http://schemas.microsoft.com/office/drawing/2014/main" id="{6AC2FB80-3DDB-40DA-B2CD-9BD1FC432920}"/>
              </a:ext>
            </a:extLst>
          </p:cNvPr>
          <p:cNvSpPr>
            <a:spLocks noGrp="1"/>
          </p:cNvSpPr>
          <p:nvPr>
            <p:ph type="sldNum" sz="quarter" idx="12"/>
          </p:nvPr>
        </p:nvSpPr>
        <p:spPr/>
        <p:txBody>
          <a:bodyPr/>
          <a:lstStyle/>
          <a:p>
            <a:pPr>
              <a:buFont typeface="Wingdings" pitchFamily="2" charset="2"/>
              <a:buNone/>
              <a:defRPr/>
            </a:pPr>
            <a:fld id="{1FB0520C-472E-48F5-A59F-55DD0C978FD8}" type="slidenum">
              <a:rPr lang="en-US" altLang="en-US" smtClean="0"/>
              <a:pPr>
                <a:buFont typeface="Wingdings" pitchFamily="2" charset="2"/>
                <a:buNone/>
                <a:defRPr/>
              </a:pPr>
              <a:t>18</a:t>
            </a:fld>
            <a:endParaRPr lang="en-US" altLang="en-US" dirty="0"/>
          </a:p>
        </p:txBody>
      </p:sp>
    </p:spTree>
    <p:extLst>
      <p:ext uri="{BB962C8B-B14F-4D97-AF65-F5344CB8AC3E}">
        <p14:creationId xmlns:p14="http://schemas.microsoft.com/office/powerpoint/2010/main" val="1815256640"/>
      </p:ext>
    </p:extLst>
  </p:cSld>
  <p:clrMapOvr>
    <a:masterClrMapping/>
  </p:clrMapOvr>
  <p:transition>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he Backbone Of American Elections: Pen And Paper | TechCrunch">
            <a:extLst>
              <a:ext uri="{FF2B5EF4-FFF2-40B4-BE49-F238E27FC236}">
                <a16:creationId xmlns:a16="http://schemas.microsoft.com/office/drawing/2014/main" id="{F7394FB2-9410-420E-B99A-D26771FE5A4D}"/>
              </a:ext>
            </a:extLst>
          </p:cNvPr>
          <p:cNvPicPr>
            <a:picLocks noChangeAspect="1" noChangeArrowheads="1"/>
          </p:cNvPicPr>
          <p:nvPr/>
        </p:nvPicPr>
        <p:blipFill>
          <a:blip r:embed="rId2" cstate="print">
            <a:alphaModFix amt="20000"/>
            <a:extLst>
              <a:ext uri="{28A0092B-C50C-407E-A947-70E740481C1C}">
                <a14:useLocalDpi xmlns:a14="http://schemas.microsoft.com/office/drawing/2010/main" val="0"/>
              </a:ext>
            </a:extLst>
          </a:blip>
          <a:srcRect/>
          <a:stretch>
            <a:fillRect/>
          </a:stretch>
        </p:blipFill>
        <p:spPr bwMode="auto">
          <a:xfrm>
            <a:off x="0" y="0"/>
            <a:ext cx="9144000" cy="46736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B93310B9-6518-4ED9-9C89-91D95F3866C5}"/>
              </a:ext>
            </a:extLst>
          </p:cNvPr>
          <p:cNvSpPr>
            <a:spLocks noGrp="1"/>
          </p:cNvSpPr>
          <p:nvPr>
            <p:ph idx="1"/>
          </p:nvPr>
        </p:nvSpPr>
        <p:spPr>
          <a:xfrm>
            <a:off x="457200" y="1600200"/>
            <a:ext cx="7924800" cy="4953000"/>
          </a:xfrm>
        </p:spPr>
        <p:txBody>
          <a:bodyPr>
            <a:normAutofit fontScale="92500" lnSpcReduction="10000"/>
          </a:bodyPr>
          <a:lstStyle/>
          <a:p>
            <a:pPr lvl="0"/>
            <a:r>
              <a:rPr lang="en-US" dirty="0"/>
              <a:t>The Decision-Maker issues a written determination that:</a:t>
            </a:r>
          </a:p>
          <a:p>
            <a:pPr marL="796925" lvl="1" indent="-334963"/>
            <a:r>
              <a:rPr lang="en-US" dirty="0"/>
              <a:t>identifies the allegations constituting sexual harassment</a:t>
            </a:r>
          </a:p>
          <a:p>
            <a:pPr marL="796925" lvl="1" indent="-334963"/>
            <a:r>
              <a:rPr lang="en-US" dirty="0"/>
              <a:t>describes the procedural steps taken from receipt of the complaint through the investigation</a:t>
            </a:r>
          </a:p>
          <a:p>
            <a:pPr marL="796925" lvl="1" indent="-334963"/>
            <a:r>
              <a:rPr lang="en-US" dirty="0"/>
              <a:t>makes findings of fact supporting the determination</a:t>
            </a:r>
          </a:p>
          <a:p>
            <a:pPr marL="1162685" lvl="2" indent="-334963"/>
            <a:r>
              <a:rPr lang="en-US" dirty="0"/>
              <a:t>A finding of fact is an actual finding, not just what was reported.  </a:t>
            </a:r>
          </a:p>
          <a:p>
            <a:pPr marL="1162685" lvl="2" indent="-334963"/>
            <a:r>
              <a:rPr lang="en-US" dirty="0"/>
              <a:t>Preferably refers to evidentiary standard rather than simply declaring fact.</a:t>
            </a:r>
          </a:p>
          <a:p>
            <a:pPr marL="796925" lvl="1" indent="-334963"/>
            <a:r>
              <a:rPr lang="en-US" dirty="0"/>
              <a:t>makes conclusions (sexual harassment did or did not occur)</a:t>
            </a:r>
          </a:p>
          <a:p>
            <a:pPr marL="796925" lvl="1" indent="-334963"/>
            <a:r>
              <a:rPr lang="en-US" dirty="0"/>
              <a:t>includes a statement of and rationale for each allegation, including a determination of responsibility, any sanctions imposed on the Respondent, and any remedies to restore or preserve equal access to education program or activity to be provided to the Complainant</a:t>
            </a:r>
          </a:p>
          <a:p>
            <a:pPr marL="796925" lvl="1" indent="-334963"/>
            <a:r>
              <a:rPr lang="en-US" dirty="0"/>
              <a:t>describes the procedure and basis for a possible appeal </a:t>
            </a:r>
          </a:p>
          <a:p>
            <a:pPr marL="507683" indent="-342900"/>
            <a:r>
              <a:rPr lang="en-US" dirty="0"/>
              <a:t>The Title IX Coordinator is responsible for the effective implementation of any remedies.</a:t>
            </a:r>
          </a:p>
        </p:txBody>
      </p:sp>
      <p:sp>
        <p:nvSpPr>
          <p:cNvPr id="4" name="Title 1">
            <a:extLst>
              <a:ext uri="{FF2B5EF4-FFF2-40B4-BE49-F238E27FC236}">
                <a16:creationId xmlns:a16="http://schemas.microsoft.com/office/drawing/2014/main" id="{CF38F2C7-8FF1-462F-B4C8-85969C905062}"/>
              </a:ext>
            </a:extLst>
          </p:cNvPr>
          <p:cNvSpPr>
            <a:spLocks noGrp="1"/>
          </p:cNvSpPr>
          <p:nvPr>
            <p:ph type="title"/>
          </p:nvPr>
        </p:nvSpPr>
        <p:spPr>
          <a:xfrm>
            <a:off x="457200" y="274638"/>
            <a:ext cx="7924800" cy="1143000"/>
          </a:xfrm>
        </p:spPr>
        <p:txBody>
          <a:bodyPr/>
          <a:lstStyle/>
          <a:p>
            <a:r>
              <a:rPr lang="en-US" sz="3200" dirty="0"/>
              <a:t>Formal Complaint:  Final Decision/Written Determination of Responsibility</a:t>
            </a:r>
          </a:p>
        </p:txBody>
      </p:sp>
      <p:sp>
        <p:nvSpPr>
          <p:cNvPr id="7" name="Slide Number Placeholder 4">
            <a:extLst>
              <a:ext uri="{FF2B5EF4-FFF2-40B4-BE49-F238E27FC236}">
                <a16:creationId xmlns:a16="http://schemas.microsoft.com/office/drawing/2014/main" id="{6DD3CBB4-EAB5-4A9B-8AEF-A9FF0757A90D}"/>
              </a:ext>
            </a:extLst>
          </p:cNvPr>
          <p:cNvSpPr>
            <a:spLocks noGrp="1"/>
          </p:cNvSpPr>
          <p:nvPr>
            <p:ph type="sldNum" sz="quarter" idx="12"/>
          </p:nvPr>
        </p:nvSpPr>
        <p:spPr>
          <a:xfrm>
            <a:off x="8531788" y="5648960"/>
            <a:ext cx="548640" cy="396240"/>
          </a:xfrm>
        </p:spPr>
        <p:txBody>
          <a:bodyPr/>
          <a:lstStyle/>
          <a:p>
            <a:pPr>
              <a:buNone/>
              <a:defRPr/>
            </a:pPr>
            <a:fld id="{1FB0520C-472E-48F5-A59F-55DD0C978FD8}" type="slidenum">
              <a:rPr lang="en-US" altLang="en-US" smtClean="0"/>
              <a:pPr>
                <a:buNone/>
                <a:defRPr/>
              </a:pPr>
              <a:t>19</a:t>
            </a:fld>
            <a:endParaRPr lang="en-US" altLang="en-US" dirty="0"/>
          </a:p>
        </p:txBody>
      </p:sp>
    </p:spTree>
    <p:extLst>
      <p:ext uri="{BB962C8B-B14F-4D97-AF65-F5344CB8AC3E}">
        <p14:creationId xmlns:p14="http://schemas.microsoft.com/office/powerpoint/2010/main" val="658866278"/>
      </p:ext>
    </p:extLst>
  </p:cSld>
  <p:clrMapOvr>
    <a:masterClrMapping/>
  </p:clrMapOvr>
  <p:transition>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0" y="2819400"/>
            <a:ext cx="8458200" cy="2209800"/>
          </a:xfrm>
        </p:spPr>
        <p:txBody>
          <a:bodyPr/>
          <a:lstStyle/>
          <a:p>
            <a:pPr algn="ctr"/>
            <a:br>
              <a:rPr lang="en-US" altLang="en-US" sz="2200" dirty="0"/>
            </a:br>
            <a:r>
              <a:rPr lang="en-US" altLang="en-US" sz="2200" dirty="0"/>
              <a:t>Presented By: </a:t>
            </a:r>
            <a:br>
              <a:rPr lang="en-US" altLang="en-US" sz="2200" dirty="0"/>
            </a:br>
            <a:br>
              <a:rPr lang="en-US" altLang="en-US" sz="2200" dirty="0"/>
            </a:br>
            <a:r>
              <a:rPr lang="en-US" altLang="en-US" sz="2200" dirty="0"/>
              <a:t>Rebecca Goldberg, Esq.</a:t>
            </a:r>
            <a:br>
              <a:rPr lang="en-US" altLang="en-US" sz="2200" dirty="0"/>
            </a:br>
            <a:br>
              <a:rPr lang="en-US" altLang="en-US" sz="2200" dirty="0"/>
            </a:br>
            <a:br>
              <a:rPr lang="en-US" altLang="en-US" sz="1600" b="1" dirty="0"/>
            </a:br>
            <a:endParaRPr lang="en-US" altLang="en-US" sz="1600" b="1" dirty="0"/>
          </a:p>
        </p:txBody>
      </p:sp>
      <p:sp>
        <p:nvSpPr>
          <p:cNvPr id="4099" name="Text Box 4"/>
          <p:cNvSpPr txBox="1">
            <a:spLocks noChangeArrowheads="1"/>
          </p:cNvSpPr>
          <p:nvPr/>
        </p:nvSpPr>
        <p:spPr bwMode="auto">
          <a:xfrm>
            <a:off x="2362200" y="5223403"/>
            <a:ext cx="1600200" cy="7201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6675"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2"/>
                </a:solidFill>
                <a:latin typeface="Arial" charset="0"/>
              </a:defRPr>
            </a:lvl1pPr>
            <a:lvl2pPr marL="742950" indent="-285750" eaLnBrk="0" hangingPunct="0">
              <a:defRPr>
                <a:solidFill>
                  <a:schemeClr val="tx2"/>
                </a:solidFill>
                <a:latin typeface="Arial" charset="0"/>
              </a:defRPr>
            </a:lvl2pPr>
            <a:lvl3pPr marL="1143000" indent="-228600" eaLnBrk="0" hangingPunct="0">
              <a:defRPr>
                <a:solidFill>
                  <a:schemeClr val="tx2"/>
                </a:solidFill>
                <a:latin typeface="Arial" charset="0"/>
              </a:defRPr>
            </a:lvl3pPr>
            <a:lvl4pPr marL="1600200" indent="-228600" eaLnBrk="0" hangingPunct="0">
              <a:defRPr>
                <a:solidFill>
                  <a:schemeClr val="tx2"/>
                </a:solidFill>
                <a:latin typeface="Arial" charset="0"/>
              </a:defRPr>
            </a:lvl4pPr>
            <a:lvl5pPr marL="2057400" indent="-228600" eaLnBrk="0" hangingPunct="0">
              <a:defRPr>
                <a:solidFill>
                  <a:schemeClr val="tx2"/>
                </a:solidFill>
                <a:latin typeface="Arial" charset="0"/>
              </a:defRPr>
            </a:lvl5pPr>
            <a:lvl6pPr marL="2514600" indent="-228600" algn="ctr" eaLnBrk="0" fontAlgn="base" hangingPunct="0">
              <a:spcBef>
                <a:spcPct val="20000"/>
              </a:spcBef>
              <a:spcAft>
                <a:spcPct val="0"/>
              </a:spcAft>
              <a:buClr>
                <a:schemeClr val="accent1"/>
              </a:buClr>
              <a:buSzPct val="100000"/>
              <a:buFont typeface="Wingdings" pitchFamily="2" charset="2"/>
              <a:buChar char="•"/>
              <a:defRPr>
                <a:solidFill>
                  <a:schemeClr val="tx2"/>
                </a:solidFill>
                <a:latin typeface="Arial" charset="0"/>
              </a:defRPr>
            </a:lvl6pPr>
            <a:lvl7pPr marL="2971800" indent="-228600" algn="ctr" eaLnBrk="0" fontAlgn="base" hangingPunct="0">
              <a:spcBef>
                <a:spcPct val="20000"/>
              </a:spcBef>
              <a:spcAft>
                <a:spcPct val="0"/>
              </a:spcAft>
              <a:buClr>
                <a:schemeClr val="accent1"/>
              </a:buClr>
              <a:buSzPct val="100000"/>
              <a:buFont typeface="Wingdings" pitchFamily="2" charset="2"/>
              <a:buChar char="•"/>
              <a:defRPr>
                <a:solidFill>
                  <a:schemeClr val="tx2"/>
                </a:solidFill>
                <a:latin typeface="Arial" charset="0"/>
              </a:defRPr>
            </a:lvl7pPr>
            <a:lvl8pPr marL="3429000" indent="-228600" algn="ctr" eaLnBrk="0" fontAlgn="base" hangingPunct="0">
              <a:spcBef>
                <a:spcPct val="20000"/>
              </a:spcBef>
              <a:spcAft>
                <a:spcPct val="0"/>
              </a:spcAft>
              <a:buClr>
                <a:schemeClr val="accent1"/>
              </a:buClr>
              <a:buSzPct val="100000"/>
              <a:buFont typeface="Wingdings" pitchFamily="2" charset="2"/>
              <a:buChar char="•"/>
              <a:defRPr>
                <a:solidFill>
                  <a:schemeClr val="tx2"/>
                </a:solidFill>
                <a:latin typeface="Arial" charset="0"/>
              </a:defRPr>
            </a:lvl8pPr>
            <a:lvl9pPr marL="3886200" indent="-228600" algn="ctr" eaLnBrk="0" fontAlgn="base" hangingPunct="0">
              <a:spcBef>
                <a:spcPct val="20000"/>
              </a:spcBef>
              <a:spcAft>
                <a:spcPct val="0"/>
              </a:spcAft>
              <a:buClr>
                <a:schemeClr val="accent1"/>
              </a:buClr>
              <a:buSzPct val="100000"/>
              <a:buFont typeface="Wingdings" pitchFamily="2" charset="2"/>
              <a:buChar char="•"/>
              <a:defRPr>
                <a:solidFill>
                  <a:schemeClr val="tx2"/>
                </a:solidFill>
                <a:latin typeface="Arial" charset="0"/>
              </a:defRPr>
            </a:lvl9pPr>
          </a:lstStyle>
          <a:p>
            <a:pPr eaLnBrk="1" hangingPunct="1">
              <a:buFont typeface="Wingdings" pitchFamily="2" charset="2"/>
              <a:buNone/>
            </a:pPr>
            <a:r>
              <a:rPr lang="en-US" altLang="en-US" sz="1200" dirty="0">
                <a:latin typeface="+mj-lt"/>
              </a:rPr>
              <a:t>75 Broad Street</a:t>
            </a:r>
          </a:p>
          <a:p>
            <a:pPr eaLnBrk="1" hangingPunct="1">
              <a:buFont typeface="Wingdings" pitchFamily="2" charset="2"/>
              <a:buNone/>
            </a:pPr>
            <a:r>
              <a:rPr lang="en-US" altLang="en-US" sz="1200" dirty="0">
                <a:latin typeface="+mj-lt"/>
              </a:rPr>
              <a:t>Milford, CT 06460</a:t>
            </a:r>
          </a:p>
          <a:p>
            <a:pPr eaLnBrk="1" hangingPunct="1">
              <a:buFont typeface="Wingdings" pitchFamily="2" charset="2"/>
              <a:buNone/>
            </a:pPr>
            <a:r>
              <a:rPr lang="en-US" altLang="en-US" sz="1200" dirty="0">
                <a:latin typeface="+mj-lt"/>
              </a:rPr>
              <a:t>(203) 783-1200</a:t>
            </a:r>
          </a:p>
        </p:txBody>
      </p:sp>
      <p:sp>
        <p:nvSpPr>
          <p:cNvPr id="4100" name="Text Box 5"/>
          <p:cNvSpPr txBox="1">
            <a:spLocks noChangeArrowheads="1"/>
          </p:cNvSpPr>
          <p:nvPr/>
        </p:nvSpPr>
        <p:spPr bwMode="auto">
          <a:xfrm>
            <a:off x="4419600" y="5223403"/>
            <a:ext cx="1676400" cy="7201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6675"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2"/>
                </a:solidFill>
                <a:latin typeface="Arial" charset="0"/>
              </a:defRPr>
            </a:lvl1pPr>
            <a:lvl2pPr marL="742950" indent="-285750" eaLnBrk="0" hangingPunct="0">
              <a:defRPr>
                <a:solidFill>
                  <a:schemeClr val="tx2"/>
                </a:solidFill>
                <a:latin typeface="Arial" charset="0"/>
              </a:defRPr>
            </a:lvl2pPr>
            <a:lvl3pPr marL="1143000" indent="-228600" eaLnBrk="0" hangingPunct="0">
              <a:defRPr>
                <a:solidFill>
                  <a:schemeClr val="tx2"/>
                </a:solidFill>
                <a:latin typeface="Arial" charset="0"/>
              </a:defRPr>
            </a:lvl3pPr>
            <a:lvl4pPr marL="1600200" indent="-228600" eaLnBrk="0" hangingPunct="0">
              <a:defRPr>
                <a:solidFill>
                  <a:schemeClr val="tx2"/>
                </a:solidFill>
                <a:latin typeface="Arial" charset="0"/>
              </a:defRPr>
            </a:lvl4pPr>
            <a:lvl5pPr marL="2057400" indent="-228600" eaLnBrk="0" hangingPunct="0">
              <a:defRPr>
                <a:solidFill>
                  <a:schemeClr val="tx2"/>
                </a:solidFill>
                <a:latin typeface="Arial" charset="0"/>
              </a:defRPr>
            </a:lvl5pPr>
            <a:lvl6pPr marL="2514600" indent="-228600" algn="ctr" eaLnBrk="0" fontAlgn="base" hangingPunct="0">
              <a:spcBef>
                <a:spcPct val="20000"/>
              </a:spcBef>
              <a:spcAft>
                <a:spcPct val="0"/>
              </a:spcAft>
              <a:buClr>
                <a:schemeClr val="accent1"/>
              </a:buClr>
              <a:buSzPct val="100000"/>
              <a:buFont typeface="Wingdings" pitchFamily="2" charset="2"/>
              <a:buChar char="•"/>
              <a:defRPr>
                <a:solidFill>
                  <a:schemeClr val="tx2"/>
                </a:solidFill>
                <a:latin typeface="Arial" charset="0"/>
              </a:defRPr>
            </a:lvl6pPr>
            <a:lvl7pPr marL="2971800" indent="-228600" algn="ctr" eaLnBrk="0" fontAlgn="base" hangingPunct="0">
              <a:spcBef>
                <a:spcPct val="20000"/>
              </a:spcBef>
              <a:spcAft>
                <a:spcPct val="0"/>
              </a:spcAft>
              <a:buClr>
                <a:schemeClr val="accent1"/>
              </a:buClr>
              <a:buSzPct val="100000"/>
              <a:buFont typeface="Wingdings" pitchFamily="2" charset="2"/>
              <a:buChar char="•"/>
              <a:defRPr>
                <a:solidFill>
                  <a:schemeClr val="tx2"/>
                </a:solidFill>
                <a:latin typeface="Arial" charset="0"/>
              </a:defRPr>
            </a:lvl7pPr>
            <a:lvl8pPr marL="3429000" indent="-228600" algn="ctr" eaLnBrk="0" fontAlgn="base" hangingPunct="0">
              <a:spcBef>
                <a:spcPct val="20000"/>
              </a:spcBef>
              <a:spcAft>
                <a:spcPct val="0"/>
              </a:spcAft>
              <a:buClr>
                <a:schemeClr val="accent1"/>
              </a:buClr>
              <a:buSzPct val="100000"/>
              <a:buFont typeface="Wingdings" pitchFamily="2" charset="2"/>
              <a:buChar char="•"/>
              <a:defRPr>
                <a:solidFill>
                  <a:schemeClr val="tx2"/>
                </a:solidFill>
                <a:latin typeface="Arial" charset="0"/>
              </a:defRPr>
            </a:lvl8pPr>
            <a:lvl9pPr marL="3886200" indent="-228600" algn="ctr" eaLnBrk="0" fontAlgn="base" hangingPunct="0">
              <a:spcBef>
                <a:spcPct val="20000"/>
              </a:spcBef>
              <a:spcAft>
                <a:spcPct val="0"/>
              </a:spcAft>
              <a:buClr>
                <a:schemeClr val="accent1"/>
              </a:buClr>
              <a:buSzPct val="100000"/>
              <a:buFont typeface="Wingdings" pitchFamily="2" charset="2"/>
              <a:buChar char="•"/>
              <a:defRPr>
                <a:solidFill>
                  <a:schemeClr val="tx2"/>
                </a:solidFill>
                <a:latin typeface="Arial" charset="0"/>
              </a:defRPr>
            </a:lvl9pPr>
          </a:lstStyle>
          <a:p>
            <a:pPr eaLnBrk="1" hangingPunct="1">
              <a:buFont typeface="Wingdings" pitchFamily="2" charset="2"/>
              <a:buNone/>
            </a:pPr>
            <a:r>
              <a:rPr lang="en-US" altLang="en-US" sz="1200" dirty="0">
                <a:latin typeface="+mj-lt"/>
              </a:rPr>
              <a:t>1221 Post Road East</a:t>
            </a:r>
          </a:p>
          <a:p>
            <a:pPr eaLnBrk="1" hangingPunct="1">
              <a:buFont typeface="Wingdings" pitchFamily="2" charset="2"/>
              <a:buNone/>
            </a:pPr>
            <a:r>
              <a:rPr lang="en-US" altLang="en-US" sz="1200" dirty="0">
                <a:latin typeface="+mj-lt"/>
              </a:rPr>
              <a:t>Westport, CT 06880</a:t>
            </a:r>
          </a:p>
          <a:p>
            <a:pPr eaLnBrk="1" hangingPunct="1">
              <a:buFont typeface="Wingdings" pitchFamily="2" charset="2"/>
              <a:buNone/>
            </a:pPr>
            <a:r>
              <a:rPr lang="en-US" altLang="en-US" sz="1200" dirty="0">
                <a:latin typeface="+mj-lt"/>
              </a:rPr>
              <a:t>(203) 227-9545</a:t>
            </a:r>
          </a:p>
        </p:txBody>
      </p:sp>
      <p:sp>
        <p:nvSpPr>
          <p:cNvPr id="2" name="Flowchart: Sort 1"/>
          <p:cNvSpPr/>
          <p:nvPr/>
        </p:nvSpPr>
        <p:spPr>
          <a:xfrm>
            <a:off x="4123330" y="5492343"/>
            <a:ext cx="135340" cy="208757"/>
          </a:xfrm>
          <a:prstGeom prst="flowChartSor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2" descr="C:\USERS\JJASEN~1\APPDATA\LOCAL\TEMP\wz805f\BM-sunburst-logo-blu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32463" y="639106"/>
            <a:ext cx="2793273" cy="2104094"/>
          </a:xfrm>
          <a:prstGeom prst="rect">
            <a:avLst/>
          </a:prstGeom>
          <a:noFill/>
        </p:spPr>
      </p:pic>
      <p:cxnSp>
        <p:nvCxnSpPr>
          <p:cNvPr id="11" name="Straight Connector 10"/>
          <p:cNvCxnSpPr/>
          <p:nvPr/>
        </p:nvCxnSpPr>
        <p:spPr>
          <a:xfrm>
            <a:off x="457200" y="1691153"/>
            <a:ext cx="1905000"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6096000" y="1688275"/>
            <a:ext cx="1905000"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5F2A0EC9-45AF-433B-8D81-64444B9DDE38}"/>
              </a:ext>
            </a:extLst>
          </p:cNvPr>
          <p:cNvSpPr>
            <a:spLocks noGrp="1"/>
          </p:cNvSpPr>
          <p:nvPr>
            <p:ph type="sldNum" sz="quarter" idx="12"/>
          </p:nvPr>
        </p:nvSpPr>
        <p:spPr/>
        <p:txBody>
          <a:bodyPr/>
          <a:lstStyle/>
          <a:p>
            <a:pPr algn="l">
              <a:defRPr/>
            </a:pPr>
            <a:fld id="{1FB0520C-472E-48F5-A59F-55DD0C978FD8}" type="slidenum">
              <a:rPr lang="en-US" altLang="en-US" smtClean="0"/>
              <a:pPr algn="l">
                <a:defRPr/>
              </a:pPr>
              <a:t>2</a:t>
            </a:fld>
            <a:endParaRPr lang="en-US" altLang="en-US" dirty="0"/>
          </a:p>
        </p:txBody>
      </p:sp>
    </p:spTree>
    <p:extLst>
      <p:ext uri="{BB962C8B-B14F-4D97-AF65-F5344CB8AC3E}">
        <p14:creationId xmlns:p14="http://schemas.microsoft.com/office/powerpoint/2010/main" val="1071444570"/>
      </p:ext>
    </p:extLst>
  </p:cSld>
  <p:clrMapOvr>
    <a:masterClrMapping/>
  </p:clrMapOvr>
  <p:transition>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he Backbone Of American Elections: Pen And Paper | TechCrunch">
            <a:extLst>
              <a:ext uri="{FF2B5EF4-FFF2-40B4-BE49-F238E27FC236}">
                <a16:creationId xmlns:a16="http://schemas.microsoft.com/office/drawing/2014/main" id="{F7394FB2-9410-420E-B99A-D26771FE5A4D}"/>
              </a:ext>
            </a:extLst>
          </p:cNvPr>
          <p:cNvPicPr>
            <a:picLocks noChangeAspect="1" noChangeArrowheads="1"/>
          </p:cNvPicPr>
          <p:nvPr/>
        </p:nvPicPr>
        <p:blipFill>
          <a:blip r:embed="rId2" cstate="print">
            <a:alphaModFix amt="20000"/>
            <a:extLst>
              <a:ext uri="{28A0092B-C50C-407E-A947-70E740481C1C}">
                <a14:useLocalDpi xmlns:a14="http://schemas.microsoft.com/office/drawing/2010/main" val="0"/>
              </a:ext>
            </a:extLst>
          </a:blip>
          <a:srcRect/>
          <a:stretch>
            <a:fillRect/>
          </a:stretch>
        </p:blipFill>
        <p:spPr bwMode="auto">
          <a:xfrm>
            <a:off x="0" y="0"/>
            <a:ext cx="9144000" cy="46736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B93310B9-6518-4ED9-9C89-91D95F3866C5}"/>
              </a:ext>
            </a:extLst>
          </p:cNvPr>
          <p:cNvSpPr>
            <a:spLocks noGrp="1"/>
          </p:cNvSpPr>
          <p:nvPr>
            <p:ph idx="1"/>
          </p:nvPr>
        </p:nvSpPr>
        <p:spPr>
          <a:xfrm>
            <a:off x="457200" y="1600200"/>
            <a:ext cx="7924800" cy="4953000"/>
          </a:xfrm>
        </p:spPr>
        <p:txBody>
          <a:bodyPr>
            <a:normAutofit fontScale="77500" lnSpcReduction="20000"/>
          </a:bodyPr>
          <a:lstStyle/>
          <a:p>
            <a:pPr marL="507683" indent="-342900"/>
            <a:r>
              <a:rPr lang="en-US" dirty="0"/>
              <a:t>A preponderance of the evidence supports the allegation that Johnny touched Rachel’s thigh in band class on three occasions.  Johnny admitted to two of the occasions, claiming it was a joke.  Although he denied the third occasion, Becky stated she observed Rachel crying immediately after band class.  Further, Eddie provided a text message from Johnny 10 minutes after the incident in which he said, “I did it again.”  Rachel stopped attending band class the next day and has not returned.</a:t>
            </a:r>
          </a:p>
          <a:p>
            <a:pPr marL="804863" lvl="1" indent="-342900"/>
            <a:r>
              <a:rPr lang="en-US" dirty="0"/>
              <a:t>It is found that Johnny is responsible for sexual harassment under Title IX.</a:t>
            </a:r>
          </a:p>
          <a:p>
            <a:pPr marL="804863" lvl="1" indent="-342900"/>
            <a:r>
              <a:rPr lang="en-US" dirty="0"/>
              <a:t>To remedy the sexual harassment, Johnny will be referred for expulsion.  Rachel will be provided weekly counseling, and a transition plan will be developed to help her return to band class.</a:t>
            </a:r>
          </a:p>
          <a:p>
            <a:pPr marL="507683" indent="-342900"/>
            <a:r>
              <a:rPr lang="en-US" dirty="0"/>
              <a:t>A preponderance of the evidence supports the allegation that Ms. Robinson told Benjamin that he would get an A if he kissed her.  Robby provided text messages reflecting this statement as well as a statement to delete the messages from his phone.</a:t>
            </a:r>
          </a:p>
          <a:p>
            <a:pPr marL="804863" lvl="1" indent="-342900"/>
            <a:r>
              <a:rPr lang="en-US" dirty="0"/>
              <a:t>It is found that Ms. Robinson is responsible for sexual harassment under Title IX.</a:t>
            </a:r>
          </a:p>
          <a:p>
            <a:pPr marL="804863" lvl="1" indent="-342900"/>
            <a:r>
              <a:rPr lang="en-US" dirty="0"/>
              <a:t>To remedy the sexual harassment, Ms. Robinson, a tenured teacher, will be referred for termination proceedings.  Benjamin will be provided counseling.</a:t>
            </a:r>
          </a:p>
          <a:p>
            <a:pPr marL="507683" indent="-342900"/>
            <a:endParaRPr lang="en-US" dirty="0"/>
          </a:p>
        </p:txBody>
      </p:sp>
      <p:sp>
        <p:nvSpPr>
          <p:cNvPr id="4" name="Title 1">
            <a:extLst>
              <a:ext uri="{FF2B5EF4-FFF2-40B4-BE49-F238E27FC236}">
                <a16:creationId xmlns:a16="http://schemas.microsoft.com/office/drawing/2014/main" id="{CF38F2C7-8FF1-462F-B4C8-85969C905062}"/>
              </a:ext>
            </a:extLst>
          </p:cNvPr>
          <p:cNvSpPr>
            <a:spLocks noGrp="1"/>
          </p:cNvSpPr>
          <p:nvPr>
            <p:ph type="title"/>
          </p:nvPr>
        </p:nvSpPr>
        <p:spPr>
          <a:xfrm>
            <a:off x="457200" y="274638"/>
            <a:ext cx="7924800" cy="1143000"/>
          </a:xfrm>
        </p:spPr>
        <p:txBody>
          <a:bodyPr/>
          <a:lstStyle/>
          <a:p>
            <a:r>
              <a:rPr lang="en-US" sz="3200" dirty="0"/>
              <a:t>Example of Factual Findings, Conclusions, and Remedies</a:t>
            </a:r>
          </a:p>
        </p:txBody>
      </p:sp>
      <p:sp>
        <p:nvSpPr>
          <p:cNvPr id="7" name="Slide Number Placeholder 4">
            <a:extLst>
              <a:ext uri="{FF2B5EF4-FFF2-40B4-BE49-F238E27FC236}">
                <a16:creationId xmlns:a16="http://schemas.microsoft.com/office/drawing/2014/main" id="{6DD3CBB4-EAB5-4A9B-8AEF-A9FF0757A90D}"/>
              </a:ext>
            </a:extLst>
          </p:cNvPr>
          <p:cNvSpPr>
            <a:spLocks noGrp="1"/>
          </p:cNvSpPr>
          <p:nvPr>
            <p:ph type="sldNum" sz="quarter" idx="12"/>
          </p:nvPr>
        </p:nvSpPr>
        <p:spPr>
          <a:xfrm>
            <a:off x="8531788" y="5648960"/>
            <a:ext cx="548640" cy="396240"/>
          </a:xfrm>
        </p:spPr>
        <p:txBody>
          <a:bodyPr/>
          <a:lstStyle/>
          <a:p>
            <a:pPr>
              <a:buNone/>
              <a:defRPr/>
            </a:pPr>
            <a:fld id="{1FB0520C-472E-48F5-A59F-55DD0C978FD8}" type="slidenum">
              <a:rPr lang="en-US" altLang="en-US" smtClean="0"/>
              <a:pPr>
                <a:buNone/>
                <a:defRPr/>
              </a:pPr>
              <a:t>20</a:t>
            </a:fld>
            <a:endParaRPr lang="en-US" altLang="en-US" dirty="0"/>
          </a:p>
        </p:txBody>
      </p:sp>
    </p:spTree>
    <p:extLst>
      <p:ext uri="{BB962C8B-B14F-4D97-AF65-F5344CB8AC3E}">
        <p14:creationId xmlns:p14="http://schemas.microsoft.com/office/powerpoint/2010/main" val="1013411680"/>
      </p:ext>
    </p:extLst>
  </p:cSld>
  <p:clrMapOvr>
    <a:masterClrMapping/>
  </p:clrMapOvr>
  <p:transition>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6ACB2-5BB6-4E01-8783-7C43A7938624}"/>
              </a:ext>
            </a:extLst>
          </p:cNvPr>
          <p:cNvSpPr>
            <a:spLocks noGrp="1"/>
          </p:cNvSpPr>
          <p:nvPr>
            <p:ph type="title"/>
          </p:nvPr>
        </p:nvSpPr>
        <p:spPr/>
        <p:txBody>
          <a:bodyPr/>
          <a:lstStyle/>
          <a:p>
            <a:r>
              <a:rPr lang="en-US" sz="3200" dirty="0"/>
              <a:t>Formal Complaint: Dismissals</a:t>
            </a:r>
          </a:p>
        </p:txBody>
      </p:sp>
      <p:sp>
        <p:nvSpPr>
          <p:cNvPr id="3" name="Content Placeholder 2">
            <a:extLst>
              <a:ext uri="{FF2B5EF4-FFF2-40B4-BE49-F238E27FC236}">
                <a16:creationId xmlns:a16="http://schemas.microsoft.com/office/drawing/2014/main" id="{6CED3DEA-C0DE-4195-B32D-0AA4D68AADC7}"/>
              </a:ext>
            </a:extLst>
          </p:cNvPr>
          <p:cNvSpPr>
            <a:spLocks noGrp="1"/>
          </p:cNvSpPr>
          <p:nvPr>
            <p:ph idx="1"/>
          </p:nvPr>
        </p:nvSpPr>
        <p:spPr>
          <a:xfrm>
            <a:off x="457200" y="1600200"/>
            <a:ext cx="7848600" cy="4800600"/>
          </a:xfrm>
        </p:spPr>
        <p:txBody>
          <a:bodyPr>
            <a:normAutofit/>
          </a:bodyPr>
          <a:lstStyle/>
          <a:p>
            <a:r>
              <a:rPr lang="en-US" dirty="0"/>
              <a:t>Mandatory</a:t>
            </a:r>
          </a:p>
          <a:p>
            <a:pPr lvl="1"/>
            <a:r>
              <a:rPr lang="en-US" dirty="0"/>
              <a:t>Conduct </a:t>
            </a:r>
            <a:r>
              <a:rPr lang="en-US" b="1" dirty="0"/>
              <a:t>alleged in complaint</a:t>
            </a:r>
            <a:r>
              <a:rPr lang="en-US" dirty="0"/>
              <a:t>, even if proved, does not constitute sexual harassment as defined by Title IX</a:t>
            </a:r>
          </a:p>
          <a:p>
            <a:pPr lvl="1"/>
            <a:r>
              <a:rPr lang="en-US" dirty="0"/>
              <a:t>Conduct did not occur in District’s education program or activity</a:t>
            </a:r>
          </a:p>
          <a:p>
            <a:pPr lvl="1"/>
            <a:r>
              <a:rPr lang="en-US" dirty="0"/>
              <a:t>Conduct did not occur against a person in the United States</a:t>
            </a:r>
          </a:p>
          <a:p>
            <a:r>
              <a:rPr lang="en-US" dirty="0"/>
              <a:t>Permissive</a:t>
            </a:r>
          </a:p>
          <a:p>
            <a:pPr lvl="1"/>
            <a:r>
              <a:rPr lang="en-US" dirty="0"/>
              <a:t>Complainant notifies Title IX coordinator in writing that the Complainant wants to withdraw the formal complaint or any allegations therein</a:t>
            </a:r>
          </a:p>
          <a:p>
            <a:pPr lvl="1"/>
            <a:r>
              <a:rPr lang="en-US" dirty="0"/>
              <a:t>Respondent is no longer enrolled or employed by the District</a:t>
            </a:r>
          </a:p>
          <a:p>
            <a:pPr lvl="1"/>
            <a:r>
              <a:rPr lang="en-US" dirty="0"/>
              <a:t>Specific circumstances prevent District from gathering evidence sufficient to reach a determination re: the complaint</a:t>
            </a:r>
          </a:p>
          <a:p>
            <a:r>
              <a:rPr lang="en-US" dirty="0"/>
              <a:t>Can still discipline under other provisions of code of conduct</a:t>
            </a:r>
          </a:p>
          <a:p>
            <a:endParaRPr lang="en-US" dirty="0"/>
          </a:p>
        </p:txBody>
      </p:sp>
      <p:sp>
        <p:nvSpPr>
          <p:cNvPr id="4" name="Slide Number Placeholder 3">
            <a:extLst>
              <a:ext uri="{FF2B5EF4-FFF2-40B4-BE49-F238E27FC236}">
                <a16:creationId xmlns:a16="http://schemas.microsoft.com/office/drawing/2014/main" id="{6AC2FB80-3DDB-40DA-B2CD-9BD1FC432920}"/>
              </a:ext>
            </a:extLst>
          </p:cNvPr>
          <p:cNvSpPr>
            <a:spLocks noGrp="1"/>
          </p:cNvSpPr>
          <p:nvPr>
            <p:ph type="sldNum" sz="quarter" idx="12"/>
          </p:nvPr>
        </p:nvSpPr>
        <p:spPr/>
        <p:txBody>
          <a:bodyPr/>
          <a:lstStyle/>
          <a:p>
            <a:pPr>
              <a:buFont typeface="Wingdings" pitchFamily="2" charset="2"/>
              <a:buNone/>
              <a:defRPr/>
            </a:pPr>
            <a:fld id="{1FB0520C-472E-48F5-A59F-55DD0C978FD8}" type="slidenum">
              <a:rPr lang="en-US" altLang="en-US" smtClean="0"/>
              <a:pPr>
                <a:buFont typeface="Wingdings" pitchFamily="2" charset="2"/>
                <a:buNone/>
                <a:defRPr/>
              </a:pPr>
              <a:t>21</a:t>
            </a:fld>
            <a:endParaRPr lang="en-US" altLang="en-US" dirty="0"/>
          </a:p>
        </p:txBody>
      </p:sp>
    </p:spTree>
    <p:extLst>
      <p:ext uri="{BB962C8B-B14F-4D97-AF65-F5344CB8AC3E}">
        <p14:creationId xmlns:p14="http://schemas.microsoft.com/office/powerpoint/2010/main" val="3425914388"/>
      </p:ext>
    </p:extLst>
  </p:cSld>
  <p:clrMapOvr>
    <a:masterClrMapping/>
  </p:clrMapOvr>
  <p:transition>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EB6389-63AE-403B-8889-EA5BB00CB253}"/>
              </a:ext>
            </a:extLst>
          </p:cNvPr>
          <p:cNvSpPr>
            <a:spLocks noGrp="1"/>
          </p:cNvSpPr>
          <p:nvPr>
            <p:ph type="title"/>
          </p:nvPr>
        </p:nvSpPr>
        <p:spPr>
          <a:xfrm>
            <a:off x="457200" y="274638"/>
            <a:ext cx="7620000" cy="1143000"/>
          </a:xfrm>
        </p:spPr>
        <p:txBody>
          <a:bodyPr anchor="ctr">
            <a:normAutofit/>
          </a:bodyPr>
          <a:lstStyle/>
          <a:p>
            <a:r>
              <a:rPr lang="en-US" sz="3200" dirty="0"/>
              <a:t>Formal Complaints:  Appeals </a:t>
            </a:r>
          </a:p>
        </p:txBody>
      </p:sp>
      <p:sp>
        <p:nvSpPr>
          <p:cNvPr id="3" name="Content Placeholder 2">
            <a:extLst>
              <a:ext uri="{FF2B5EF4-FFF2-40B4-BE49-F238E27FC236}">
                <a16:creationId xmlns:a16="http://schemas.microsoft.com/office/drawing/2014/main" id="{C13D175E-62C5-498D-B3EB-92795023A05E}"/>
              </a:ext>
            </a:extLst>
          </p:cNvPr>
          <p:cNvSpPr>
            <a:spLocks noGrp="1"/>
          </p:cNvSpPr>
          <p:nvPr>
            <p:ph sz="half" idx="1"/>
          </p:nvPr>
        </p:nvSpPr>
        <p:spPr>
          <a:xfrm>
            <a:off x="457200" y="1609252"/>
            <a:ext cx="4343400" cy="4974110"/>
          </a:xfrm>
        </p:spPr>
        <p:txBody>
          <a:bodyPr>
            <a:normAutofit lnSpcReduction="10000"/>
          </a:bodyPr>
          <a:lstStyle/>
          <a:p>
            <a:pPr marL="227013" lvl="0" indent="-227013">
              <a:lnSpc>
                <a:spcPct val="90000"/>
              </a:lnSpc>
              <a:buClr>
                <a:schemeClr val="tx2"/>
              </a:buClr>
            </a:pPr>
            <a:r>
              <a:rPr lang="en-US" sz="1600" dirty="0">
                <a:latin typeface="+mj-lt"/>
              </a:rPr>
              <a:t>Either party may appeal the decision of responsibility or dismissal of a formal complaint or allegation therein.</a:t>
            </a:r>
          </a:p>
          <a:p>
            <a:pPr marL="227013" lvl="0" indent="-227013">
              <a:lnSpc>
                <a:spcPct val="90000"/>
              </a:lnSpc>
              <a:buClr>
                <a:schemeClr val="tx2"/>
              </a:buClr>
            </a:pPr>
            <a:r>
              <a:rPr lang="en-US" sz="1600" dirty="0">
                <a:latin typeface="+mj-lt"/>
              </a:rPr>
              <a:t>Appeal may only be based upon and granted for the following reasons: </a:t>
            </a:r>
          </a:p>
          <a:p>
            <a:pPr marL="569913" lvl="1" indent="-225425">
              <a:lnSpc>
                <a:spcPct val="90000"/>
              </a:lnSpc>
              <a:buClr>
                <a:schemeClr val="tx2"/>
              </a:buClr>
              <a:buFont typeface="+mj-lt"/>
              <a:buAutoNum type="arabicPeriod"/>
            </a:pPr>
            <a:r>
              <a:rPr lang="en-US" sz="1400" dirty="0">
                <a:latin typeface="+mj-lt"/>
              </a:rPr>
              <a:t>a procedural irregularity that affected the outcome;</a:t>
            </a:r>
          </a:p>
          <a:p>
            <a:pPr marL="569913" lvl="1" indent="-225425">
              <a:lnSpc>
                <a:spcPct val="90000"/>
              </a:lnSpc>
              <a:buClr>
                <a:schemeClr val="tx2"/>
              </a:buClr>
              <a:buFont typeface="+mj-lt"/>
              <a:buAutoNum type="arabicPeriod"/>
            </a:pPr>
            <a:r>
              <a:rPr lang="en-US" sz="1400" dirty="0">
                <a:latin typeface="+mj-lt"/>
              </a:rPr>
              <a:t>new evidence that was not reasonably available at the time of the determination and could affect the outcome; and </a:t>
            </a:r>
          </a:p>
          <a:p>
            <a:pPr marL="569913" lvl="1" indent="-225425">
              <a:lnSpc>
                <a:spcPct val="90000"/>
              </a:lnSpc>
              <a:buClr>
                <a:schemeClr val="tx2"/>
              </a:buClr>
              <a:buFont typeface="+mj-lt"/>
              <a:buAutoNum type="arabicPeriod"/>
            </a:pPr>
            <a:r>
              <a:rPr lang="en-US" sz="1400" dirty="0">
                <a:latin typeface="+mj-lt"/>
              </a:rPr>
              <a:t>conflict of interest on the part of the Title IX Coordinator, the Investigator, or Decision-Maker.</a:t>
            </a:r>
          </a:p>
          <a:p>
            <a:pPr marL="227013" lvl="0" indent="-227013">
              <a:lnSpc>
                <a:spcPct val="90000"/>
              </a:lnSpc>
              <a:buClr>
                <a:schemeClr val="tx2"/>
              </a:buClr>
            </a:pPr>
            <a:r>
              <a:rPr lang="en-US" sz="1600" dirty="0">
                <a:latin typeface="+mj-lt"/>
              </a:rPr>
              <a:t>A District may, but need not, offer an appeal equally to both parties on an additional basis. </a:t>
            </a:r>
          </a:p>
          <a:p>
            <a:pPr marL="227013" indent="-227013">
              <a:lnSpc>
                <a:spcPct val="90000"/>
              </a:lnSpc>
              <a:buClr>
                <a:schemeClr val="tx2"/>
              </a:buClr>
            </a:pPr>
            <a:r>
              <a:rPr lang="en-US" sz="1600" dirty="0">
                <a:latin typeface="+mj-lt"/>
              </a:rPr>
              <a:t>Written notice of the appeal must be provided to both parties, and they shall be provided with an opportunity to submit a written statement in support of/challenging the appeal.</a:t>
            </a:r>
          </a:p>
          <a:p>
            <a:pPr marL="227013" indent="-227013">
              <a:lnSpc>
                <a:spcPct val="90000"/>
              </a:lnSpc>
              <a:buClr>
                <a:schemeClr val="tx2"/>
              </a:buClr>
            </a:pPr>
            <a:r>
              <a:rPr lang="en-US" sz="1600" dirty="0">
                <a:latin typeface="+mj-lt"/>
              </a:rPr>
              <a:t>Written decision on the appeal must be issued.</a:t>
            </a:r>
          </a:p>
        </p:txBody>
      </p:sp>
      <p:pic>
        <p:nvPicPr>
          <p:cNvPr id="7" name="Picture 2" descr="Disability Appeal Lawyer in KY | Morgan, Collins, Yeast &amp; Salyer">
            <a:extLst>
              <a:ext uri="{FF2B5EF4-FFF2-40B4-BE49-F238E27FC236}">
                <a16:creationId xmlns:a16="http://schemas.microsoft.com/office/drawing/2014/main" id="{F21FFCE8-9EEF-EED1-2330-19E1F590634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115" t="8801" r="14983" b="9101"/>
          <a:stretch/>
        </p:blipFill>
        <p:spPr bwMode="auto">
          <a:xfrm>
            <a:off x="4876800" y="2467065"/>
            <a:ext cx="3657600" cy="2728541"/>
          </a:xfrm>
          <a:prstGeom prst="rect">
            <a:avLst/>
          </a:prstGeom>
          <a:solidFill>
            <a:srgbClr val="FFFFFF"/>
          </a:solidFill>
        </p:spPr>
      </p:pic>
      <p:sp>
        <p:nvSpPr>
          <p:cNvPr id="6" name="Slide Number Placeholder 4">
            <a:extLst>
              <a:ext uri="{FF2B5EF4-FFF2-40B4-BE49-F238E27FC236}">
                <a16:creationId xmlns:a16="http://schemas.microsoft.com/office/drawing/2014/main" id="{D764BBDC-C1FA-411F-BD1A-EC5893C908DF}"/>
              </a:ext>
            </a:extLst>
          </p:cNvPr>
          <p:cNvSpPr>
            <a:spLocks noGrp="1"/>
          </p:cNvSpPr>
          <p:nvPr>
            <p:ph type="sldNum" sz="quarter" idx="12"/>
          </p:nvPr>
        </p:nvSpPr>
        <p:spPr>
          <a:xfrm>
            <a:off x="8531788" y="5648960"/>
            <a:ext cx="548640" cy="396240"/>
          </a:xfrm>
        </p:spPr>
        <p:txBody>
          <a:bodyPr anchor="ctr">
            <a:normAutofit/>
          </a:bodyPr>
          <a:lstStyle/>
          <a:p>
            <a:pPr algn="ctr">
              <a:buNone/>
              <a:defRPr/>
            </a:pPr>
            <a:fld id="{1FB0520C-472E-48F5-A59F-55DD0C978FD8}" type="slidenum">
              <a:rPr lang="en-US" altLang="en-US" smtClean="0"/>
              <a:pPr algn="ctr">
                <a:buNone/>
                <a:defRPr/>
              </a:pPr>
              <a:t>22</a:t>
            </a:fld>
            <a:endParaRPr lang="en-US" altLang="en-US" dirty="0"/>
          </a:p>
        </p:txBody>
      </p:sp>
    </p:spTree>
    <p:extLst>
      <p:ext uri="{BB962C8B-B14F-4D97-AF65-F5344CB8AC3E}">
        <p14:creationId xmlns:p14="http://schemas.microsoft.com/office/powerpoint/2010/main" val="2002290919"/>
      </p:ext>
    </p:extLst>
  </p:cSld>
  <p:clrMapOvr>
    <a:masterClrMapping/>
  </p:clrMapOvr>
  <p:transition>
    <p:wipe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15DD94-B279-4A84-A0F9-D42F64BBF665}"/>
              </a:ext>
            </a:extLst>
          </p:cNvPr>
          <p:cNvSpPr>
            <a:spLocks noGrp="1"/>
          </p:cNvSpPr>
          <p:nvPr>
            <p:ph type="title"/>
          </p:nvPr>
        </p:nvSpPr>
        <p:spPr>
          <a:xfrm>
            <a:off x="457200" y="274638"/>
            <a:ext cx="7620000" cy="1143000"/>
          </a:xfrm>
        </p:spPr>
        <p:txBody>
          <a:bodyPr anchor="ctr">
            <a:normAutofit/>
          </a:bodyPr>
          <a:lstStyle/>
          <a:p>
            <a:pPr>
              <a:lnSpc>
                <a:spcPct val="90000"/>
              </a:lnSpc>
            </a:pPr>
            <a:r>
              <a:rPr lang="en-US" sz="3200" dirty="0"/>
              <a:t>Formal Complaints:  Informal Resolution</a:t>
            </a:r>
          </a:p>
        </p:txBody>
      </p:sp>
      <p:sp>
        <p:nvSpPr>
          <p:cNvPr id="3" name="Content Placeholder 2">
            <a:extLst>
              <a:ext uri="{FF2B5EF4-FFF2-40B4-BE49-F238E27FC236}">
                <a16:creationId xmlns:a16="http://schemas.microsoft.com/office/drawing/2014/main" id="{D1D92FE4-4B05-45BD-BF6E-83A39D1053D2}"/>
              </a:ext>
            </a:extLst>
          </p:cNvPr>
          <p:cNvSpPr>
            <a:spLocks noGrp="1"/>
          </p:cNvSpPr>
          <p:nvPr>
            <p:ph sz="half" idx="1"/>
          </p:nvPr>
        </p:nvSpPr>
        <p:spPr>
          <a:xfrm>
            <a:off x="457200" y="1614567"/>
            <a:ext cx="4114800" cy="4590288"/>
          </a:xfrm>
        </p:spPr>
        <p:txBody>
          <a:bodyPr>
            <a:normAutofit/>
          </a:bodyPr>
          <a:lstStyle/>
          <a:p>
            <a:pPr marL="227013" lvl="0" indent="-227013">
              <a:lnSpc>
                <a:spcPct val="90000"/>
              </a:lnSpc>
              <a:buClr>
                <a:schemeClr val="tx2"/>
              </a:buClr>
            </a:pPr>
            <a:r>
              <a:rPr lang="en-US" sz="1700" dirty="0">
                <a:latin typeface="+mj-lt"/>
              </a:rPr>
              <a:t>Informal resolution may be offered by the Title IX Coordinator if a formal complaint is filed.</a:t>
            </a:r>
          </a:p>
          <a:p>
            <a:pPr marL="227013" lvl="0" indent="-227013">
              <a:lnSpc>
                <a:spcPct val="90000"/>
              </a:lnSpc>
              <a:buClr>
                <a:schemeClr val="tx2"/>
              </a:buClr>
            </a:pPr>
            <a:r>
              <a:rPr lang="en-US" sz="1700" dirty="0">
                <a:latin typeface="+mj-lt"/>
              </a:rPr>
              <a:t>A full investigation need not be conducted as long as written consent of both parties is obtained and the allegation does not involve an adult Respondent and a student Complainant.</a:t>
            </a:r>
          </a:p>
          <a:p>
            <a:pPr marL="227013" lvl="0" indent="-227013">
              <a:lnSpc>
                <a:spcPct val="90000"/>
              </a:lnSpc>
              <a:buClr>
                <a:schemeClr val="tx2"/>
              </a:buClr>
            </a:pPr>
            <a:r>
              <a:rPr lang="en-US" sz="1700" dirty="0">
                <a:latin typeface="+mj-lt"/>
              </a:rPr>
              <a:t>May include a broad range of strategies, including, but not limited to, mediation and restorative justice.</a:t>
            </a:r>
          </a:p>
          <a:p>
            <a:pPr marL="227013" lvl="0" indent="-227013">
              <a:lnSpc>
                <a:spcPct val="90000"/>
              </a:lnSpc>
              <a:buClr>
                <a:schemeClr val="tx2"/>
              </a:buClr>
            </a:pPr>
            <a:r>
              <a:rPr lang="en-US" sz="1700" dirty="0">
                <a:latin typeface="+mj-lt"/>
              </a:rPr>
              <a:t>Must be facilitated by trained personnel.</a:t>
            </a:r>
          </a:p>
          <a:p>
            <a:pPr marL="227013" lvl="0" indent="-227013">
              <a:lnSpc>
                <a:spcPct val="90000"/>
              </a:lnSpc>
              <a:buClr>
                <a:schemeClr val="tx2"/>
              </a:buClr>
            </a:pPr>
            <a:r>
              <a:rPr lang="en-US" sz="1700" dirty="0">
                <a:latin typeface="+mj-lt"/>
              </a:rPr>
              <a:t>Any party has the right to withdraw from the informal resolution process at any time and may resume the formal grievance process. </a:t>
            </a:r>
          </a:p>
        </p:txBody>
      </p:sp>
      <p:pic>
        <p:nvPicPr>
          <p:cNvPr id="5" name="Picture 4" descr="A person holding a sign&#10;&#10;Description automatically generated">
            <a:extLst>
              <a:ext uri="{FF2B5EF4-FFF2-40B4-BE49-F238E27FC236}">
                <a16:creationId xmlns:a16="http://schemas.microsoft.com/office/drawing/2014/main" id="{FAD1158C-4486-8381-3B16-7A5D900537C8}"/>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2575" r="17664"/>
          <a:stretch/>
        </p:blipFill>
        <p:spPr>
          <a:xfrm>
            <a:off x="4648200" y="1600200"/>
            <a:ext cx="3657600" cy="4590288"/>
          </a:xfrm>
          <a:prstGeom prst="rect">
            <a:avLst/>
          </a:prstGeom>
          <a:noFill/>
        </p:spPr>
      </p:pic>
      <p:sp>
        <p:nvSpPr>
          <p:cNvPr id="6" name="Slide Number Placeholder 4">
            <a:extLst>
              <a:ext uri="{FF2B5EF4-FFF2-40B4-BE49-F238E27FC236}">
                <a16:creationId xmlns:a16="http://schemas.microsoft.com/office/drawing/2014/main" id="{C3BC23CE-B717-4C17-9345-D850934D73E1}"/>
              </a:ext>
            </a:extLst>
          </p:cNvPr>
          <p:cNvSpPr>
            <a:spLocks noGrp="1"/>
          </p:cNvSpPr>
          <p:nvPr>
            <p:ph type="sldNum" sz="quarter" idx="12"/>
          </p:nvPr>
        </p:nvSpPr>
        <p:spPr>
          <a:xfrm>
            <a:off x="8531788" y="5648960"/>
            <a:ext cx="548640" cy="396240"/>
          </a:xfrm>
        </p:spPr>
        <p:txBody>
          <a:bodyPr anchor="ctr">
            <a:normAutofit/>
          </a:bodyPr>
          <a:lstStyle/>
          <a:p>
            <a:pPr algn="ctr">
              <a:buNone/>
              <a:defRPr/>
            </a:pPr>
            <a:fld id="{1FB0520C-472E-48F5-A59F-55DD0C978FD8}" type="slidenum">
              <a:rPr lang="en-US" altLang="en-US" smtClean="0"/>
              <a:pPr algn="ctr">
                <a:buNone/>
                <a:defRPr/>
              </a:pPr>
              <a:t>23</a:t>
            </a:fld>
            <a:endParaRPr lang="en-US" altLang="en-US" dirty="0"/>
          </a:p>
        </p:txBody>
      </p:sp>
    </p:spTree>
    <p:extLst>
      <p:ext uri="{BB962C8B-B14F-4D97-AF65-F5344CB8AC3E}">
        <p14:creationId xmlns:p14="http://schemas.microsoft.com/office/powerpoint/2010/main" val="2963108697"/>
      </p:ext>
    </p:extLst>
  </p:cSld>
  <p:clrMapOvr>
    <a:masterClrMapping/>
  </p:clrMapOvr>
  <p:transition>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3DE5F-3B1A-5AC7-5805-A262706E573E}"/>
              </a:ext>
            </a:extLst>
          </p:cNvPr>
          <p:cNvSpPr>
            <a:spLocks noGrp="1"/>
          </p:cNvSpPr>
          <p:nvPr>
            <p:ph type="title"/>
          </p:nvPr>
        </p:nvSpPr>
        <p:spPr/>
        <p:txBody>
          <a:bodyPr/>
          <a:lstStyle/>
          <a:p>
            <a:r>
              <a:rPr lang="en-US" sz="3200" dirty="0"/>
              <a:t>Special Considerations for Special Education</a:t>
            </a:r>
          </a:p>
        </p:txBody>
      </p:sp>
      <p:sp>
        <p:nvSpPr>
          <p:cNvPr id="3" name="Content Placeholder 2">
            <a:extLst>
              <a:ext uri="{FF2B5EF4-FFF2-40B4-BE49-F238E27FC236}">
                <a16:creationId xmlns:a16="http://schemas.microsoft.com/office/drawing/2014/main" id="{699AB265-8089-3D53-9A86-014F8C825D54}"/>
              </a:ext>
            </a:extLst>
          </p:cNvPr>
          <p:cNvSpPr>
            <a:spLocks noGrp="1"/>
          </p:cNvSpPr>
          <p:nvPr>
            <p:ph idx="1"/>
          </p:nvPr>
        </p:nvSpPr>
        <p:spPr>
          <a:xfrm>
            <a:off x="457200" y="1417638"/>
            <a:ext cx="7620000" cy="4983162"/>
          </a:xfrm>
        </p:spPr>
        <p:txBody>
          <a:bodyPr>
            <a:normAutofit/>
          </a:bodyPr>
          <a:lstStyle/>
          <a:p>
            <a:r>
              <a:rPr lang="en-US" dirty="0"/>
              <a:t>The Title IX regulations do not provide specific guidance on applying the Title IX process to situations involving special education students, as either complainants or respondents.</a:t>
            </a:r>
          </a:p>
          <a:p>
            <a:r>
              <a:rPr lang="en-US" dirty="0"/>
              <a:t>Title IX procedures require significant transparency such as notification of the identity of a complainant/respondent and requiring that collected evidence be shared with and among the parties/parents. This protocol creates many unanswered questions about the applicability to special education students. </a:t>
            </a:r>
          </a:p>
          <a:p>
            <a:pPr lvl="1"/>
            <a:r>
              <a:rPr lang="en-US" dirty="0"/>
              <a:t>Is an additional level of privacy owed to a special education student?</a:t>
            </a:r>
          </a:p>
          <a:p>
            <a:pPr lvl="1"/>
            <a:r>
              <a:rPr lang="en-US" dirty="0"/>
              <a:t>What information may or may not be shared about a special education student?</a:t>
            </a:r>
          </a:p>
          <a:p>
            <a:pPr lvl="1"/>
            <a:r>
              <a:rPr lang="en-US" dirty="0"/>
              <a:t>Is parental consent required to share records? </a:t>
            </a:r>
          </a:p>
        </p:txBody>
      </p:sp>
      <p:sp>
        <p:nvSpPr>
          <p:cNvPr id="4" name="Slide Number Placeholder 3">
            <a:extLst>
              <a:ext uri="{FF2B5EF4-FFF2-40B4-BE49-F238E27FC236}">
                <a16:creationId xmlns:a16="http://schemas.microsoft.com/office/drawing/2014/main" id="{467562A5-3BB0-FA0B-86D8-B5525F154ED0}"/>
              </a:ext>
            </a:extLst>
          </p:cNvPr>
          <p:cNvSpPr>
            <a:spLocks noGrp="1"/>
          </p:cNvSpPr>
          <p:nvPr>
            <p:ph type="sldNum" sz="quarter" idx="12"/>
          </p:nvPr>
        </p:nvSpPr>
        <p:spPr/>
        <p:txBody>
          <a:bodyPr/>
          <a:lstStyle/>
          <a:p>
            <a:pPr>
              <a:buFont typeface="Wingdings" pitchFamily="2" charset="2"/>
              <a:buNone/>
              <a:defRPr/>
            </a:pPr>
            <a:fld id="{1FB0520C-472E-48F5-A59F-55DD0C978FD8}" type="slidenum">
              <a:rPr lang="en-US" altLang="en-US" smtClean="0"/>
              <a:pPr>
                <a:buFont typeface="Wingdings" pitchFamily="2" charset="2"/>
                <a:buNone/>
                <a:defRPr/>
              </a:pPr>
              <a:t>24</a:t>
            </a:fld>
            <a:endParaRPr lang="en-US" altLang="en-US" dirty="0"/>
          </a:p>
        </p:txBody>
      </p:sp>
    </p:spTree>
    <p:extLst>
      <p:ext uri="{BB962C8B-B14F-4D97-AF65-F5344CB8AC3E}">
        <p14:creationId xmlns:p14="http://schemas.microsoft.com/office/powerpoint/2010/main" val="3703651970"/>
      </p:ext>
    </p:extLst>
  </p:cSld>
  <p:clrMapOvr>
    <a:masterClrMapping/>
  </p:clrMapOvr>
  <p:transition>
    <p:wipe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E0098-7ED0-645B-B5F2-ED20F05F03C2}"/>
              </a:ext>
            </a:extLst>
          </p:cNvPr>
          <p:cNvSpPr>
            <a:spLocks noGrp="1"/>
          </p:cNvSpPr>
          <p:nvPr>
            <p:ph type="title"/>
          </p:nvPr>
        </p:nvSpPr>
        <p:spPr/>
        <p:txBody>
          <a:bodyPr/>
          <a:lstStyle/>
          <a:p>
            <a:r>
              <a:rPr lang="en-US" sz="3200" dirty="0"/>
              <a:t>Special Considerations for Special Education</a:t>
            </a:r>
          </a:p>
        </p:txBody>
      </p:sp>
      <p:sp>
        <p:nvSpPr>
          <p:cNvPr id="3" name="Content Placeholder 2">
            <a:extLst>
              <a:ext uri="{FF2B5EF4-FFF2-40B4-BE49-F238E27FC236}">
                <a16:creationId xmlns:a16="http://schemas.microsoft.com/office/drawing/2014/main" id="{4AC9F606-87DB-45F3-E195-73FD903038D0}"/>
              </a:ext>
            </a:extLst>
          </p:cNvPr>
          <p:cNvSpPr>
            <a:spLocks noGrp="1"/>
          </p:cNvSpPr>
          <p:nvPr>
            <p:ph idx="1"/>
          </p:nvPr>
        </p:nvSpPr>
        <p:spPr/>
        <p:txBody>
          <a:bodyPr>
            <a:normAutofit/>
          </a:bodyPr>
          <a:lstStyle/>
          <a:p>
            <a:r>
              <a:rPr lang="en-US" dirty="0"/>
              <a:t>What is Clear?</a:t>
            </a:r>
          </a:p>
          <a:p>
            <a:pPr lvl="1"/>
            <a:r>
              <a:rPr lang="en-US" dirty="0"/>
              <a:t>A complainant or respondent’s status as a special education student or 504 student does not change whether a finding of responsibility will or can be made.</a:t>
            </a:r>
          </a:p>
          <a:p>
            <a:pPr lvl="1"/>
            <a:r>
              <a:rPr lang="en-US" dirty="0"/>
              <a:t>The focus is on the </a:t>
            </a:r>
            <a:r>
              <a:rPr lang="en-US" b="1" dirty="0"/>
              <a:t>conduct</a:t>
            </a:r>
            <a:r>
              <a:rPr lang="en-US" dirty="0"/>
              <a:t> and whether it meets the definition of sexual harassment. Intent or capacity to understand is not necessarily relevant to such a finding. Arguably, it might be relevant to a determination of a remedy.</a:t>
            </a:r>
          </a:p>
          <a:p>
            <a:pPr lvl="1"/>
            <a:r>
              <a:rPr lang="en-US" dirty="0"/>
              <a:t>The regulations make it clear that Title IX trumps FERPA.</a:t>
            </a:r>
          </a:p>
          <a:p>
            <a:pPr lvl="1"/>
            <a:r>
              <a:rPr lang="en-US" dirty="0"/>
              <a:t>Notwithstanding, consideration must always be given to providing due process consistent with state and federal law.</a:t>
            </a:r>
          </a:p>
          <a:p>
            <a:pPr lvl="1"/>
            <a:r>
              <a:rPr lang="en-US" dirty="0"/>
              <a:t>Nothing in Title IX should be construed to alleviate the District’s obligations under the IDEA (e.g., emergency removal process).</a:t>
            </a:r>
          </a:p>
        </p:txBody>
      </p:sp>
      <p:sp>
        <p:nvSpPr>
          <p:cNvPr id="4" name="Slide Number Placeholder 3">
            <a:extLst>
              <a:ext uri="{FF2B5EF4-FFF2-40B4-BE49-F238E27FC236}">
                <a16:creationId xmlns:a16="http://schemas.microsoft.com/office/drawing/2014/main" id="{7481CF74-F31F-63C4-FD65-1CDDBB56C17D}"/>
              </a:ext>
            </a:extLst>
          </p:cNvPr>
          <p:cNvSpPr>
            <a:spLocks noGrp="1"/>
          </p:cNvSpPr>
          <p:nvPr>
            <p:ph type="sldNum" sz="quarter" idx="12"/>
          </p:nvPr>
        </p:nvSpPr>
        <p:spPr/>
        <p:txBody>
          <a:bodyPr/>
          <a:lstStyle/>
          <a:p>
            <a:pPr>
              <a:buFont typeface="Wingdings" pitchFamily="2" charset="2"/>
              <a:buNone/>
              <a:defRPr/>
            </a:pPr>
            <a:fld id="{1FB0520C-472E-48F5-A59F-55DD0C978FD8}" type="slidenum">
              <a:rPr lang="en-US" altLang="en-US" smtClean="0"/>
              <a:pPr>
                <a:buFont typeface="Wingdings" pitchFamily="2" charset="2"/>
                <a:buNone/>
                <a:defRPr/>
              </a:pPr>
              <a:t>25</a:t>
            </a:fld>
            <a:endParaRPr lang="en-US" altLang="en-US" dirty="0"/>
          </a:p>
        </p:txBody>
      </p:sp>
    </p:spTree>
    <p:extLst>
      <p:ext uri="{BB962C8B-B14F-4D97-AF65-F5344CB8AC3E}">
        <p14:creationId xmlns:p14="http://schemas.microsoft.com/office/powerpoint/2010/main" val="3728428112"/>
      </p:ext>
    </p:extLst>
  </p:cSld>
  <p:clrMapOvr>
    <a:masterClrMapping/>
  </p:clrMapOvr>
  <p:transition>
    <p:wipe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6ACB2-5BB6-4E01-8783-7C43A7938624}"/>
              </a:ext>
            </a:extLst>
          </p:cNvPr>
          <p:cNvSpPr>
            <a:spLocks noGrp="1"/>
          </p:cNvSpPr>
          <p:nvPr>
            <p:ph type="title"/>
          </p:nvPr>
        </p:nvSpPr>
        <p:spPr/>
        <p:txBody>
          <a:bodyPr/>
          <a:lstStyle/>
          <a:p>
            <a:pPr>
              <a:spcBef>
                <a:spcPct val="50000"/>
              </a:spcBef>
            </a:pPr>
            <a:r>
              <a:rPr lang="en-US" sz="3200" dirty="0">
                <a:cs typeface="Times New Roman" pitchFamily="18" charset="0"/>
              </a:rPr>
              <a:t>Implementing Remedies While Complying with Special Education Laws</a:t>
            </a:r>
          </a:p>
        </p:txBody>
      </p:sp>
      <p:sp>
        <p:nvSpPr>
          <p:cNvPr id="3" name="Content Placeholder 2">
            <a:extLst>
              <a:ext uri="{FF2B5EF4-FFF2-40B4-BE49-F238E27FC236}">
                <a16:creationId xmlns:a16="http://schemas.microsoft.com/office/drawing/2014/main" id="{6CED3DEA-C0DE-4195-B32D-0AA4D68AADC7}"/>
              </a:ext>
            </a:extLst>
          </p:cNvPr>
          <p:cNvSpPr>
            <a:spLocks noGrp="1"/>
          </p:cNvSpPr>
          <p:nvPr>
            <p:ph idx="1"/>
          </p:nvPr>
        </p:nvSpPr>
        <p:spPr/>
        <p:txBody>
          <a:bodyPr>
            <a:normAutofit fontScale="85000" lnSpcReduction="20000"/>
          </a:bodyPr>
          <a:lstStyle/>
          <a:p>
            <a:pPr>
              <a:spcBef>
                <a:spcPct val="50000"/>
              </a:spcBef>
            </a:pPr>
            <a:r>
              <a:rPr lang="en-US" sz="2400" dirty="0">
                <a:cs typeface="Times New Roman" pitchFamily="18" charset="0"/>
              </a:rPr>
              <a:t>Refer student for PPT for supportive measures and/or if found responsible for sexual harassment or other violation</a:t>
            </a:r>
          </a:p>
          <a:p>
            <a:pPr>
              <a:spcBef>
                <a:spcPct val="50000"/>
              </a:spcBef>
            </a:pPr>
            <a:r>
              <a:rPr lang="en-US" sz="2400" dirty="0">
                <a:cs typeface="Times New Roman" pitchFamily="18" charset="0"/>
              </a:rPr>
              <a:t>When the District seeks to change the placement of a special education student for a period of more than ten (10) school days </a:t>
            </a:r>
            <a:r>
              <a:rPr lang="en-US" sz="2400" u="sng" dirty="0">
                <a:cs typeface="Times New Roman" pitchFamily="18" charset="0"/>
              </a:rPr>
              <a:t>in any given school year</a:t>
            </a:r>
            <a:r>
              <a:rPr lang="en-US" sz="2400" dirty="0">
                <a:cs typeface="Times New Roman" pitchFamily="18" charset="0"/>
              </a:rPr>
              <a:t>, the school must: </a:t>
            </a:r>
          </a:p>
          <a:p>
            <a:pPr lvl="1">
              <a:spcBef>
                <a:spcPct val="50000"/>
              </a:spcBef>
            </a:pPr>
            <a:r>
              <a:rPr lang="en-US" dirty="0">
                <a:cs typeface="Times New Roman" pitchFamily="18" charset="0"/>
              </a:rPr>
              <a:t>provide the parent with procedural safeguards; and </a:t>
            </a:r>
          </a:p>
          <a:p>
            <a:pPr lvl="1">
              <a:spcBef>
                <a:spcPct val="50000"/>
              </a:spcBef>
            </a:pPr>
            <a:r>
              <a:rPr lang="en-US" dirty="0">
                <a:cs typeface="Times New Roman" pitchFamily="18" charset="0"/>
              </a:rPr>
              <a:t>conduct a manifestation determination.</a:t>
            </a:r>
          </a:p>
          <a:p>
            <a:pPr marL="457200" indent="-457200"/>
            <a:r>
              <a:rPr lang="en-US" sz="2600" dirty="0"/>
              <a:t>Manifestation PPT must occur within 10 school days of any decision to change the placement of a child with a disability because of a violation of a code of conduct. The following questions must be addressed:</a:t>
            </a:r>
          </a:p>
          <a:p>
            <a:pPr marL="754380" lvl="1" indent="-457200">
              <a:buFont typeface="+mj-lt"/>
              <a:buAutoNum type="arabicPeriod"/>
            </a:pPr>
            <a:r>
              <a:rPr lang="en-US" sz="2400" dirty="0"/>
              <a:t>Was the conduct in question </a:t>
            </a:r>
            <a:r>
              <a:rPr lang="en-US" sz="2400" u="sng" dirty="0"/>
              <a:t>caused by</a:t>
            </a:r>
            <a:r>
              <a:rPr lang="en-US" sz="2400" dirty="0"/>
              <a:t> or did it have a </a:t>
            </a:r>
            <a:r>
              <a:rPr lang="en-US" sz="2400" u="sng" dirty="0"/>
              <a:t>direct or substantial relationship</a:t>
            </a:r>
            <a:r>
              <a:rPr lang="en-US" sz="2400" dirty="0"/>
              <a:t> to the child’s disability? Or… </a:t>
            </a:r>
          </a:p>
          <a:p>
            <a:pPr marL="754380" lvl="1" indent="-457200">
              <a:buFont typeface="+mj-lt"/>
              <a:buAutoNum type="arabicPeriod"/>
            </a:pPr>
            <a:r>
              <a:rPr lang="en-US" sz="2400" dirty="0"/>
              <a:t>Was the </a:t>
            </a:r>
            <a:r>
              <a:rPr lang="en-US" sz="2400" u="sng" dirty="0"/>
              <a:t>conduct</a:t>
            </a:r>
            <a:r>
              <a:rPr lang="en-US" sz="2400" dirty="0"/>
              <a:t> in question the </a:t>
            </a:r>
            <a:r>
              <a:rPr lang="en-US" sz="2400" u="sng" dirty="0"/>
              <a:t>direct result of the failure to implement the </a:t>
            </a:r>
            <a:r>
              <a:rPr lang="en-US" sz="2400" u="sng" dirty="0" err="1"/>
              <a:t>IEP</a:t>
            </a:r>
            <a:r>
              <a:rPr lang="en-US" sz="2400" dirty="0"/>
              <a:t>?</a:t>
            </a:r>
          </a:p>
        </p:txBody>
      </p:sp>
      <p:sp>
        <p:nvSpPr>
          <p:cNvPr id="4" name="Slide Number Placeholder 3">
            <a:extLst>
              <a:ext uri="{FF2B5EF4-FFF2-40B4-BE49-F238E27FC236}">
                <a16:creationId xmlns:a16="http://schemas.microsoft.com/office/drawing/2014/main" id="{6AC2FB80-3DDB-40DA-B2CD-9BD1FC432920}"/>
              </a:ext>
            </a:extLst>
          </p:cNvPr>
          <p:cNvSpPr>
            <a:spLocks noGrp="1"/>
          </p:cNvSpPr>
          <p:nvPr>
            <p:ph type="sldNum" sz="quarter" idx="12"/>
          </p:nvPr>
        </p:nvSpPr>
        <p:spPr/>
        <p:txBody>
          <a:bodyPr/>
          <a:lstStyle/>
          <a:p>
            <a:pPr>
              <a:buFont typeface="Wingdings" pitchFamily="2" charset="2"/>
              <a:buNone/>
              <a:defRPr/>
            </a:pPr>
            <a:fld id="{1FB0520C-472E-48F5-A59F-55DD0C978FD8}" type="slidenum">
              <a:rPr lang="en-US" altLang="en-US" smtClean="0"/>
              <a:pPr>
                <a:buFont typeface="Wingdings" pitchFamily="2" charset="2"/>
                <a:buNone/>
                <a:defRPr/>
              </a:pPr>
              <a:t>26</a:t>
            </a:fld>
            <a:endParaRPr lang="en-US" altLang="en-US" dirty="0"/>
          </a:p>
        </p:txBody>
      </p:sp>
    </p:spTree>
    <p:extLst>
      <p:ext uri="{BB962C8B-B14F-4D97-AF65-F5344CB8AC3E}">
        <p14:creationId xmlns:p14="http://schemas.microsoft.com/office/powerpoint/2010/main" val="1215451922"/>
      </p:ext>
    </p:extLst>
  </p:cSld>
  <p:clrMapOvr>
    <a:masterClrMapping/>
  </p:clrMapOvr>
  <p:transition>
    <p:wipe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6ACB2-5BB6-4E01-8783-7C43A7938624}"/>
              </a:ext>
            </a:extLst>
          </p:cNvPr>
          <p:cNvSpPr>
            <a:spLocks noGrp="1"/>
          </p:cNvSpPr>
          <p:nvPr>
            <p:ph type="title"/>
          </p:nvPr>
        </p:nvSpPr>
        <p:spPr/>
        <p:txBody>
          <a:bodyPr/>
          <a:lstStyle/>
          <a:p>
            <a:r>
              <a:rPr lang="en-US" sz="3200" dirty="0"/>
              <a:t>What About Other Laws?</a:t>
            </a:r>
          </a:p>
        </p:txBody>
      </p:sp>
      <p:sp>
        <p:nvSpPr>
          <p:cNvPr id="3" name="Content Placeholder 2">
            <a:extLst>
              <a:ext uri="{FF2B5EF4-FFF2-40B4-BE49-F238E27FC236}">
                <a16:creationId xmlns:a16="http://schemas.microsoft.com/office/drawing/2014/main" id="{6CED3DEA-C0DE-4195-B32D-0AA4D68AADC7}"/>
              </a:ext>
            </a:extLst>
          </p:cNvPr>
          <p:cNvSpPr>
            <a:spLocks noGrp="1"/>
          </p:cNvSpPr>
          <p:nvPr>
            <p:ph idx="1"/>
          </p:nvPr>
        </p:nvSpPr>
        <p:spPr/>
        <p:txBody>
          <a:bodyPr>
            <a:normAutofit/>
          </a:bodyPr>
          <a:lstStyle/>
          <a:p>
            <a:r>
              <a:rPr lang="en-US" dirty="0"/>
              <a:t>Title VII/CFEPA – Employee victims only.  Lower standard for conduct: severe or pervasive; conduct may occur outside of work setting.  No specific investigation protocol.</a:t>
            </a:r>
          </a:p>
          <a:p>
            <a:r>
              <a:rPr lang="en-US" dirty="0"/>
              <a:t>Teen Dating Violence/Bullying – Follow separate protocols.</a:t>
            </a:r>
          </a:p>
          <a:p>
            <a:r>
              <a:rPr lang="en-US" dirty="0"/>
              <a:t>Child Abuse/Neglect – Report to DCF/police.  District must still conduct investigation if formal complaint is filed.</a:t>
            </a:r>
          </a:p>
          <a:p>
            <a:r>
              <a:rPr lang="en-US" dirty="0"/>
              <a:t>Other kinds of discrimination/harassment – Conduct investigation separate from Title IX for harassment covered by other laws (e.g. Title VI, ADA).</a:t>
            </a:r>
          </a:p>
          <a:p>
            <a:r>
              <a:rPr lang="en-US" dirty="0"/>
              <a:t>Collective bargaining agreements – Need to comply with contract unless unlawful to do so.  Discipline must follow the contract and may be grieved, etc.</a:t>
            </a:r>
          </a:p>
          <a:p>
            <a:endParaRPr lang="en-US" dirty="0"/>
          </a:p>
        </p:txBody>
      </p:sp>
      <p:sp>
        <p:nvSpPr>
          <p:cNvPr id="4" name="Slide Number Placeholder 3">
            <a:extLst>
              <a:ext uri="{FF2B5EF4-FFF2-40B4-BE49-F238E27FC236}">
                <a16:creationId xmlns:a16="http://schemas.microsoft.com/office/drawing/2014/main" id="{6AC2FB80-3DDB-40DA-B2CD-9BD1FC432920}"/>
              </a:ext>
            </a:extLst>
          </p:cNvPr>
          <p:cNvSpPr>
            <a:spLocks noGrp="1"/>
          </p:cNvSpPr>
          <p:nvPr>
            <p:ph type="sldNum" sz="quarter" idx="12"/>
          </p:nvPr>
        </p:nvSpPr>
        <p:spPr/>
        <p:txBody>
          <a:bodyPr/>
          <a:lstStyle/>
          <a:p>
            <a:pPr>
              <a:buFont typeface="Wingdings" pitchFamily="2" charset="2"/>
              <a:buNone/>
              <a:defRPr/>
            </a:pPr>
            <a:fld id="{1FB0520C-472E-48F5-A59F-55DD0C978FD8}" type="slidenum">
              <a:rPr lang="en-US" altLang="en-US" smtClean="0"/>
              <a:pPr>
                <a:buFont typeface="Wingdings" pitchFamily="2" charset="2"/>
                <a:buNone/>
                <a:defRPr/>
              </a:pPr>
              <a:t>27</a:t>
            </a:fld>
            <a:endParaRPr lang="en-US" altLang="en-US" dirty="0"/>
          </a:p>
        </p:txBody>
      </p:sp>
    </p:spTree>
    <p:extLst>
      <p:ext uri="{BB962C8B-B14F-4D97-AF65-F5344CB8AC3E}">
        <p14:creationId xmlns:p14="http://schemas.microsoft.com/office/powerpoint/2010/main" val="1487720414"/>
      </p:ext>
    </p:extLst>
  </p:cSld>
  <p:clrMapOvr>
    <a:masterClrMapping/>
  </p:clrMapOvr>
  <p:transition>
    <p:wipe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close up of pages in a book">
            <a:extLst>
              <a:ext uri="{FF2B5EF4-FFF2-40B4-BE49-F238E27FC236}">
                <a16:creationId xmlns:a16="http://schemas.microsoft.com/office/drawing/2014/main" id="{7BEB23B3-3E31-450B-AD64-FCB0E2D066E5}"/>
              </a:ext>
            </a:extLst>
          </p:cNvPr>
          <p:cNvPicPr>
            <a:picLocks noChangeAspect="1"/>
          </p:cNvPicPr>
          <p:nvPr/>
        </p:nvPicPr>
        <p:blipFill rotWithShape="1">
          <a:blip r:embed="rId2" cstate="email">
            <a:alphaModFix amt="29000"/>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a:ext>
            </a:extLst>
          </a:blip>
          <a:srcRect/>
          <a:stretch/>
        </p:blipFill>
        <p:spPr>
          <a:xfrm>
            <a:off x="-1" y="0"/>
            <a:ext cx="9144002" cy="6858000"/>
          </a:xfrm>
          <a:prstGeom prst="rect">
            <a:avLst/>
          </a:prstGeom>
        </p:spPr>
      </p:pic>
      <p:sp>
        <p:nvSpPr>
          <p:cNvPr id="2" name="Title 1">
            <a:extLst>
              <a:ext uri="{FF2B5EF4-FFF2-40B4-BE49-F238E27FC236}">
                <a16:creationId xmlns:a16="http://schemas.microsoft.com/office/drawing/2014/main" id="{FE1B45CE-174F-46DF-A670-DC891A3AFCE7}"/>
              </a:ext>
            </a:extLst>
          </p:cNvPr>
          <p:cNvSpPr>
            <a:spLocks noGrp="1"/>
          </p:cNvSpPr>
          <p:nvPr>
            <p:ph type="title"/>
          </p:nvPr>
        </p:nvSpPr>
        <p:spPr/>
        <p:txBody>
          <a:bodyPr/>
          <a:lstStyle/>
          <a:p>
            <a:r>
              <a:rPr lang="en-US" sz="3200" dirty="0"/>
              <a:t>Record Keeping</a:t>
            </a:r>
          </a:p>
        </p:txBody>
      </p:sp>
      <p:sp>
        <p:nvSpPr>
          <p:cNvPr id="3" name="Content Placeholder 2">
            <a:extLst>
              <a:ext uri="{FF2B5EF4-FFF2-40B4-BE49-F238E27FC236}">
                <a16:creationId xmlns:a16="http://schemas.microsoft.com/office/drawing/2014/main" id="{5DFF310D-0DC3-43C1-A44D-8C66BFF12BD7}"/>
              </a:ext>
            </a:extLst>
          </p:cNvPr>
          <p:cNvSpPr>
            <a:spLocks noGrp="1"/>
          </p:cNvSpPr>
          <p:nvPr>
            <p:ph idx="1"/>
          </p:nvPr>
        </p:nvSpPr>
        <p:spPr/>
        <p:txBody>
          <a:bodyPr>
            <a:normAutofit fontScale="92500" lnSpcReduction="10000"/>
          </a:bodyPr>
          <a:lstStyle/>
          <a:p>
            <a:pPr lvl="0"/>
            <a:r>
              <a:rPr lang="en-US" dirty="0"/>
              <a:t>Recipient must keep for seven (7) years records of each sexual harassment investigation, including, investigatory records, determinations regarding responsibility, disciplinary sanctions, remedies including supportive measures, appeals, and informal resolution and results.</a:t>
            </a:r>
          </a:p>
          <a:p>
            <a:r>
              <a:rPr lang="en-US" dirty="0"/>
              <a:t>Identity of a person who files a complaint or reports sexual harassment must be protected to the extent permitted by law, and except as provided under the regulations, e.g., notice and evidence provided to the Respondent and representative. </a:t>
            </a:r>
          </a:p>
          <a:p>
            <a:r>
              <a:rPr lang="en-US" dirty="0"/>
              <a:t>Recipient must keep for seven (7) years any materials used to train Title IX Coordinators, investigators, decision-makers, and any employee designated to facilitate an informal process. Training materials to be posted to the District’s website.</a:t>
            </a:r>
          </a:p>
          <a:p>
            <a:r>
              <a:rPr lang="en-US" dirty="0"/>
              <a:t>Must keep record of why District’s response was not deliberately indifferent.</a:t>
            </a:r>
          </a:p>
        </p:txBody>
      </p:sp>
      <p:sp>
        <p:nvSpPr>
          <p:cNvPr id="7" name="Slide Number Placeholder 4">
            <a:extLst>
              <a:ext uri="{FF2B5EF4-FFF2-40B4-BE49-F238E27FC236}">
                <a16:creationId xmlns:a16="http://schemas.microsoft.com/office/drawing/2014/main" id="{961BDFCB-FDEE-4D08-A6D2-F65A855DE043}"/>
              </a:ext>
            </a:extLst>
          </p:cNvPr>
          <p:cNvSpPr>
            <a:spLocks noGrp="1"/>
          </p:cNvSpPr>
          <p:nvPr>
            <p:ph type="sldNum" sz="quarter" idx="12"/>
          </p:nvPr>
        </p:nvSpPr>
        <p:spPr>
          <a:xfrm>
            <a:off x="8531788" y="5648960"/>
            <a:ext cx="548640" cy="396240"/>
          </a:xfrm>
        </p:spPr>
        <p:txBody>
          <a:bodyPr/>
          <a:lstStyle/>
          <a:p>
            <a:pPr>
              <a:buNone/>
              <a:defRPr/>
            </a:pPr>
            <a:fld id="{1FB0520C-472E-48F5-A59F-55DD0C978FD8}" type="slidenum">
              <a:rPr lang="en-US" altLang="en-US" smtClean="0"/>
              <a:pPr>
                <a:buNone/>
                <a:defRPr/>
              </a:pPr>
              <a:t>28</a:t>
            </a:fld>
            <a:endParaRPr lang="en-US" altLang="en-US" dirty="0"/>
          </a:p>
        </p:txBody>
      </p:sp>
    </p:spTree>
    <p:extLst>
      <p:ext uri="{BB962C8B-B14F-4D97-AF65-F5344CB8AC3E}">
        <p14:creationId xmlns:p14="http://schemas.microsoft.com/office/powerpoint/2010/main" val="1721932938"/>
      </p:ext>
    </p:extLst>
  </p:cSld>
  <p:clrMapOvr>
    <a:masterClrMapping/>
  </p:clrMapOvr>
  <mc:AlternateContent xmlns:mc="http://schemas.openxmlformats.org/markup-compatibility/2006" xmlns:p14="http://schemas.microsoft.com/office/powerpoint/2010/main">
    <mc:Choice Requires="p14">
      <p:transition p14:dur="250">
        <p:wipe dir="r"/>
      </p:transition>
    </mc:Choice>
    <mc:Fallback xmlns="">
      <p:transition>
        <p:wipe dir="r"/>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Shape&#10;&#10;Description automatically generated">
            <a:extLst>
              <a:ext uri="{FF2B5EF4-FFF2-40B4-BE49-F238E27FC236}">
                <a16:creationId xmlns:a16="http://schemas.microsoft.com/office/drawing/2014/main" id="{479EA611-2A60-AD9C-7117-D22D31B3FE6F}"/>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114800" y="304800"/>
            <a:ext cx="1219200" cy="1219200"/>
          </a:xfrm>
          <a:prstGeom prst="rect">
            <a:avLst/>
          </a:prstGeom>
          <a:noFill/>
        </p:spPr>
      </p:pic>
      <p:sp>
        <p:nvSpPr>
          <p:cNvPr id="2" name="Title 1">
            <a:extLst>
              <a:ext uri="{FF2B5EF4-FFF2-40B4-BE49-F238E27FC236}">
                <a16:creationId xmlns:a16="http://schemas.microsoft.com/office/drawing/2014/main" id="{9D16ACB2-5BB6-4E01-8783-7C43A7938624}"/>
              </a:ext>
            </a:extLst>
          </p:cNvPr>
          <p:cNvSpPr>
            <a:spLocks noGrp="1"/>
          </p:cNvSpPr>
          <p:nvPr>
            <p:ph type="title"/>
          </p:nvPr>
        </p:nvSpPr>
        <p:spPr>
          <a:xfrm>
            <a:off x="457200" y="274638"/>
            <a:ext cx="7620000" cy="1143000"/>
          </a:xfrm>
        </p:spPr>
        <p:txBody>
          <a:bodyPr anchor="ctr">
            <a:normAutofit/>
          </a:bodyPr>
          <a:lstStyle/>
          <a:p>
            <a:r>
              <a:rPr lang="en-US" sz="3200" dirty="0"/>
              <a:t>Best Practices</a:t>
            </a:r>
          </a:p>
        </p:txBody>
      </p:sp>
      <p:sp>
        <p:nvSpPr>
          <p:cNvPr id="3" name="Content Placeholder 2">
            <a:extLst>
              <a:ext uri="{FF2B5EF4-FFF2-40B4-BE49-F238E27FC236}">
                <a16:creationId xmlns:a16="http://schemas.microsoft.com/office/drawing/2014/main" id="{6CED3DEA-C0DE-4195-B32D-0AA4D68AADC7}"/>
              </a:ext>
            </a:extLst>
          </p:cNvPr>
          <p:cNvSpPr>
            <a:spLocks noGrp="1"/>
          </p:cNvSpPr>
          <p:nvPr>
            <p:ph sz="half" idx="1"/>
          </p:nvPr>
        </p:nvSpPr>
        <p:spPr>
          <a:xfrm>
            <a:off x="470075" y="1608909"/>
            <a:ext cx="7620000" cy="4800600"/>
          </a:xfrm>
        </p:spPr>
        <p:txBody>
          <a:bodyPr>
            <a:normAutofit/>
          </a:bodyPr>
          <a:lstStyle/>
          <a:p>
            <a:pPr>
              <a:lnSpc>
                <a:spcPct val="90000"/>
              </a:lnSpc>
              <a:buClr>
                <a:schemeClr val="tx2"/>
              </a:buClr>
            </a:pPr>
            <a:r>
              <a:rPr lang="en-US" sz="2000" dirty="0">
                <a:latin typeface="+mj-lt"/>
              </a:rPr>
              <a:t>Make sure this is a Title IX case before launching the process.  Consider other avenues instead of or in addition to Title IX.</a:t>
            </a:r>
          </a:p>
          <a:p>
            <a:pPr>
              <a:lnSpc>
                <a:spcPct val="90000"/>
              </a:lnSpc>
              <a:buClr>
                <a:schemeClr val="tx2"/>
              </a:buClr>
            </a:pPr>
            <a:r>
              <a:rPr lang="en-US" sz="2000" dirty="0">
                <a:latin typeface="+mj-lt"/>
              </a:rPr>
              <a:t>Consider role assignment carefully at the outset.</a:t>
            </a:r>
          </a:p>
          <a:p>
            <a:pPr>
              <a:lnSpc>
                <a:spcPct val="90000"/>
              </a:lnSpc>
              <a:buClr>
                <a:schemeClr val="tx2"/>
              </a:buClr>
            </a:pPr>
            <a:r>
              <a:rPr lang="en-US" sz="2000" dirty="0">
                <a:latin typeface="+mj-lt"/>
              </a:rPr>
              <a:t>Follow all steps carefully using template documents.</a:t>
            </a:r>
          </a:p>
          <a:p>
            <a:pPr>
              <a:lnSpc>
                <a:spcPct val="90000"/>
              </a:lnSpc>
              <a:buClr>
                <a:schemeClr val="tx2"/>
              </a:buClr>
            </a:pPr>
            <a:r>
              <a:rPr lang="en-US" sz="2000" dirty="0">
                <a:latin typeface="+mj-lt"/>
              </a:rPr>
              <a:t>Ensure a thorough investigation with open-ended questions, use of corroborating evidence (e.g. videos), and witnesses.</a:t>
            </a:r>
          </a:p>
          <a:p>
            <a:pPr>
              <a:lnSpc>
                <a:spcPct val="90000"/>
              </a:lnSpc>
              <a:buClr>
                <a:schemeClr val="tx2"/>
              </a:buClr>
            </a:pPr>
            <a:r>
              <a:rPr lang="en-US" sz="2000" dirty="0">
                <a:latin typeface="+mj-lt"/>
              </a:rPr>
              <a:t>Make sure investigation report covers all relevant information.</a:t>
            </a:r>
          </a:p>
          <a:p>
            <a:pPr>
              <a:lnSpc>
                <a:spcPct val="90000"/>
              </a:lnSpc>
              <a:buClr>
                <a:schemeClr val="tx2"/>
              </a:buClr>
            </a:pPr>
            <a:r>
              <a:rPr lang="en-US" sz="2000" dirty="0">
                <a:latin typeface="+mj-lt"/>
              </a:rPr>
              <a:t>Keep roles discrete.</a:t>
            </a:r>
          </a:p>
          <a:p>
            <a:pPr>
              <a:lnSpc>
                <a:spcPct val="90000"/>
              </a:lnSpc>
              <a:buClr>
                <a:schemeClr val="tx2"/>
              </a:buClr>
            </a:pPr>
            <a:r>
              <a:rPr lang="en-US" sz="2000" dirty="0">
                <a:latin typeface="+mj-lt"/>
              </a:rPr>
              <a:t>Make sure written determination includes all required components and that any discipline is feasible considering other laws/collective bargaining agreements.</a:t>
            </a:r>
          </a:p>
          <a:p>
            <a:pPr>
              <a:lnSpc>
                <a:spcPct val="90000"/>
              </a:lnSpc>
              <a:buClr>
                <a:schemeClr val="tx2"/>
              </a:buClr>
            </a:pPr>
            <a:endParaRPr lang="en-US" sz="2000" dirty="0">
              <a:latin typeface="+mj-lt"/>
            </a:endParaRPr>
          </a:p>
        </p:txBody>
      </p:sp>
      <p:sp>
        <p:nvSpPr>
          <p:cNvPr id="4" name="Slide Number Placeholder 3">
            <a:extLst>
              <a:ext uri="{FF2B5EF4-FFF2-40B4-BE49-F238E27FC236}">
                <a16:creationId xmlns:a16="http://schemas.microsoft.com/office/drawing/2014/main" id="{6AC2FB80-3DDB-40DA-B2CD-9BD1FC432920}"/>
              </a:ext>
            </a:extLst>
          </p:cNvPr>
          <p:cNvSpPr>
            <a:spLocks noGrp="1"/>
          </p:cNvSpPr>
          <p:nvPr>
            <p:ph type="sldNum" sz="quarter" idx="12"/>
          </p:nvPr>
        </p:nvSpPr>
        <p:spPr>
          <a:xfrm>
            <a:off x="8531788" y="5648960"/>
            <a:ext cx="548640" cy="396240"/>
          </a:xfrm>
        </p:spPr>
        <p:txBody>
          <a:bodyPr anchor="ctr">
            <a:normAutofit/>
          </a:bodyPr>
          <a:lstStyle/>
          <a:p>
            <a:pPr algn="ctr">
              <a:buFont typeface="Wingdings" pitchFamily="2" charset="2"/>
              <a:buNone/>
              <a:defRPr/>
            </a:pPr>
            <a:fld id="{1FB0520C-472E-48F5-A59F-55DD0C978FD8}" type="slidenum">
              <a:rPr lang="en-US" altLang="en-US" smtClean="0"/>
              <a:pPr algn="ctr">
                <a:buFont typeface="Wingdings" pitchFamily="2" charset="2"/>
                <a:buNone/>
                <a:defRPr/>
              </a:pPr>
              <a:t>29</a:t>
            </a:fld>
            <a:endParaRPr lang="en-US" altLang="en-US" dirty="0"/>
          </a:p>
        </p:txBody>
      </p:sp>
    </p:spTree>
    <p:extLst>
      <p:ext uri="{BB962C8B-B14F-4D97-AF65-F5344CB8AC3E}">
        <p14:creationId xmlns:p14="http://schemas.microsoft.com/office/powerpoint/2010/main" val="3560375471"/>
      </p:ext>
    </p:extLst>
  </p:cSld>
  <p:clrMapOvr>
    <a:masterClrMapping/>
  </p:clrMapOvr>
  <p:transition>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2EE03-20CB-5B7A-0E3E-919BCBACB5C8}"/>
              </a:ext>
            </a:extLst>
          </p:cNvPr>
          <p:cNvSpPr>
            <a:spLocks noGrp="1"/>
          </p:cNvSpPr>
          <p:nvPr>
            <p:ph type="title"/>
          </p:nvPr>
        </p:nvSpPr>
        <p:spPr/>
        <p:txBody>
          <a:bodyPr/>
          <a:lstStyle/>
          <a:p>
            <a:r>
              <a:rPr lang="en-US" sz="3200" dirty="0"/>
              <a:t>What You’ll Learn</a:t>
            </a:r>
          </a:p>
        </p:txBody>
      </p:sp>
      <p:pic>
        <p:nvPicPr>
          <p:cNvPr id="17" name="Content Placeholder 16" descr="Icon&#10;&#10;Description automatically generated">
            <a:extLst>
              <a:ext uri="{FF2B5EF4-FFF2-40B4-BE49-F238E27FC236}">
                <a16:creationId xmlns:a16="http://schemas.microsoft.com/office/drawing/2014/main" id="{20D186B6-53DE-1A68-A5D4-974631106B0C}"/>
              </a:ext>
            </a:extLst>
          </p:cNvPr>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466882" y="1629130"/>
            <a:ext cx="3333436" cy="4250616"/>
          </a:xfrm>
        </p:spPr>
      </p:pic>
      <p:sp>
        <p:nvSpPr>
          <p:cNvPr id="15" name="Content Placeholder 14">
            <a:extLst>
              <a:ext uri="{FF2B5EF4-FFF2-40B4-BE49-F238E27FC236}">
                <a16:creationId xmlns:a16="http://schemas.microsoft.com/office/drawing/2014/main" id="{18B96B8A-2C27-332A-9859-547DC6769EC1}"/>
              </a:ext>
            </a:extLst>
          </p:cNvPr>
          <p:cNvSpPr>
            <a:spLocks noGrp="1"/>
          </p:cNvSpPr>
          <p:nvPr>
            <p:ph sz="half" idx="2"/>
          </p:nvPr>
        </p:nvSpPr>
        <p:spPr>
          <a:xfrm>
            <a:off x="3962400" y="1600200"/>
            <a:ext cx="4267200" cy="4590288"/>
          </a:xfrm>
        </p:spPr>
        <p:txBody>
          <a:bodyPr>
            <a:normAutofit fontScale="92500" lnSpcReduction="10000"/>
          </a:bodyPr>
          <a:lstStyle/>
          <a:p>
            <a:pPr>
              <a:buClr>
                <a:schemeClr val="tx2"/>
              </a:buClr>
            </a:pPr>
            <a:endParaRPr lang="en-US" dirty="0">
              <a:latin typeface="+mj-lt"/>
            </a:endParaRPr>
          </a:p>
          <a:p>
            <a:pPr>
              <a:buClr>
                <a:schemeClr val="tx2"/>
              </a:buClr>
            </a:pPr>
            <a:r>
              <a:rPr lang="en-US" dirty="0">
                <a:latin typeface="+mj-lt"/>
              </a:rPr>
              <a:t>Definition of Sexual Harassment Under Title IX</a:t>
            </a:r>
          </a:p>
          <a:p>
            <a:pPr>
              <a:buClr>
                <a:schemeClr val="tx2"/>
              </a:buClr>
            </a:pPr>
            <a:r>
              <a:rPr lang="en-US" dirty="0">
                <a:latin typeface="+mj-lt"/>
              </a:rPr>
              <a:t>When Title IX Grievance Procedures Apply</a:t>
            </a:r>
          </a:p>
          <a:p>
            <a:pPr>
              <a:buClr>
                <a:schemeClr val="tx2"/>
              </a:buClr>
            </a:pPr>
            <a:r>
              <a:rPr lang="en-US" dirty="0">
                <a:latin typeface="+mj-lt"/>
              </a:rPr>
              <a:t>Title IX Grievance Process</a:t>
            </a:r>
          </a:p>
          <a:p>
            <a:pPr>
              <a:buClr>
                <a:schemeClr val="tx2"/>
              </a:buClr>
            </a:pPr>
            <a:r>
              <a:rPr lang="en-US" dirty="0">
                <a:latin typeface="+mj-lt"/>
              </a:rPr>
              <a:t>Interplay with Other Policies/Laws</a:t>
            </a:r>
          </a:p>
          <a:p>
            <a:pPr>
              <a:buClr>
                <a:schemeClr val="tx2"/>
              </a:buClr>
            </a:pPr>
            <a:r>
              <a:rPr lang="en-US" dirty="0">
                <a:latin typeface="+mj-lt"/>
              </a:rPr>
              <a:t>Best Practices</a:t>
            </a:r>
          </a:p>
          <a:p>
            <a:pPr>
              <a:buClr>
                <a:schemeClr val="tx2"/>
              </a:buClr>
            </a:pPr>
            <a:r>
              <a:rPr lang="en-US" dirty="0">
                <a:latin typeface="+mj-lt"/>
              </a:rPr>
              <a:t>Pitfalls</a:t>
            </a:r>
          </a:p>
          <a:p>
            <a:pPr>
              <a:buClr>
                <a:schemeClr val="tx2"/>
              </a:buClr>
            </a:pPr>
            <a:r>
              <a:rPr lang="en-US" dirty="0">
                <a:latin typeface="+mj-lt"/>
              </a:rPr>
              <a:t>Scenarios</a:t>
            </a:r>
          </a:p>
          <a:p>
            <a:pPr>
              <a:buClr>
                <a:schemeClr val="tx2"/>
              </a:buClr>
            </a:pPr>
            <a:endParaRPr lang="en-US" dirty="0">
              <a:latin typeface="+mj-lt"/>
            </a:endParaRPr>
          </a:p>
        </p:txBody>
      </p:sp>
      <p:sp>
        <p:nvSpPr>
          <p:cNvPr id="4" name="Slide Number Placeholder 3">
            <a:extLst>
              <a:ext uri="{FF2B5EF4-FFF2-40B4-BE49-F238E27FC236}">
                <a16:creationId xmlns:a16="http://schemas.microsoft.com/office/drawing/2014/main" id="{39C1E4FE-1BA6-5339-A4D0-38EF604AEF9C}"/>
              </a:ext>
            </a:extLst>
          </p:cNvPr>
          <p:cNvSpPr>
            <a:spLocks noGrp="1"/>
          </p:cNvSpPr>
          <p:nvPr>
            <p:ph type="sldNum" sz="quarter" idx="12"/>
          </p:nvPr>
        </p:nvSpPr>
        <p:spPr/>
        <p:txBody>
          <a:bodyPr/>
          <a:lstStyle/>
          <a:p>
            <a:pPr algn="ctr">
              <a:buFont typeface="Wingdings" pitchFamily="2" charset="2"/>
              <a:buNone/>
              <a:defRPr/>
            </a:pPr>
            <a:fld id="{1FB0520C-472E-48F5-A59F-55DD0C978FD8}" type="slidenum">
              <a:rPr lang="en-US" altLang="en-US" smtClean="0"/>
              <a:pPr algn="ctr">
                <a:buFont typeface="Wingdings" pitchFamily="2" charset="2"/>
                <a:buNone/>
                <a:defRPr/>
              </a:pPr>
              <a:t>3</a:t>
            </a:fld>
            <a:endParaRPr lang="en-US" altLang="en-US" dirty="0"/>
          </a:p>
        </p:txBody>
      </p:sp>
    </p:spTree>
    <p:extLst>
      <p:ext uri="{BB962C8B-B14F-4D97-AF65-F5344CB8AC3E}">
        <p14:creationId xmlns:p14="http://schemas.microsoft.com/office/powerpoint/2010/main" val="2861362103"/>
      </p:ext>
    </p:extLst>
  </p:cSld>
  <p:clrMapOvr>
    <a:masterClrMapping/>
  </p:clrMapOvr>
  <p:transition>
    <p:wipe dir="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6ACB2-5BB6-4E01-8783-7C43A7938624}"/>
              </a:ext>
            </a:extLst>
          </p:cNvPr>
          <p:cNvSpPr>
            <a:spLocks noGrp="1"/>
          </p:cNvSpPr>
          <p:nvPr>
            <p:ph type="title"/>
          </p:nvPr>
        </p:nvSpPr>
        <p:spPr>
          <a:xfrm>
            <a:off x="457200" y="274638"/>
            <a:ext cx="7620000" cy="1143000"/>
          </a:xfrm>
        </p:spPr>
        <p:txBody>
          <a:bodyPr anchor="ctr">
            <a:noAutofit/>
          </a:bodyPr>
          <a:lstStyle/>
          <a:p>
            <a:r>
              <a:rPr lang="en-US" sz="3200" dirty="0"/>
              <a:t>Pitfalls</a:t>
            </a:r>
          </a:p>
        </p:txBody>
      </p:sp>
      <p:sp>
        <p:nvSpPr>
          <p:cNvPr id="3" name="Content Placeholder 2">
            <a:extLst>
              <a:ext uri="{FF2B5EF4-FFF2-40B4-BE49-F238E27FC236}">
                <a16:creationId xmlns:a16="http://schemas.microsoft.com/office/drawing/2014/main" id="{6CED3DEA-C0DE-4195-B32D-0AA4D68AADC7}"/>
              </a:ext>
            </a:extLst>
          </p:cNvPr>
          <p:cNvSpPr>
            <a:spLocks noGrp="1"/>
          </p:cNvSpPr>
          <p:nvPr>
            <p:ph sz="half" idx="1"/>
          </p:nvPr>
        </p:nvSpPr>
        <p:spPr>
          <a:xfrm>
            <a:off x="465909" y="1608908"/>
            <a:ext cx="7620000" cy="4868091"/>
          </a:xfrm>
        </p:spPr>
        <p:txBody>
          <a:bodyPr>
            <a:normAutofit fontScale="92500" lnSpcReduction="10000"/>
          </a:bodyPr>
          <a:lstStyle/>
          <a:p>
            <a:pPr>
              <a:lnSpc>
                <a:spcPct val="90000"/>
              </a:lnSpc>
              <a:buClr>
                <a:schemeClr val="tx2"/>
              </a:buClr>
            </a:pPr>
            <a:endParaRPr lang="en-US" sz="2400" dirty="0">
              <a:latin typeface="+mj-lt"/>
            </a:endParaRPr>
          </a:p>
          <a:p>
            <a:pPr>
              <a:lnSpc>
                <a:spcPct val="90000"/>
              </a:lnSpc>
              <a:buClr>
                <a:schemeClr val="tx2"/>
              </a:buClr>
            </a:pPr>
            <a:r>
              <a:rPr lang="en-US" sz="2400" dirty="0">
                <a:latin typeface="+mj-lt"/>
              </a:rPr>
              <a:t>Not bringing the Title IX Coordinator into the situation right away.</a:t>
            </a:r>
          </a:p>
          <a:p>
            <a:pPr lvl="1">
              <a:lnSpc>
                <a:spcPct val="90000"/>
              </a:lnSpc>
              <a:buClr>
                <a:schemeClr val="tx2"/>
              </a:buClr>
            </a:pPr>
            <a:r>
              <a:rPr lang="en-US" sz="1800" dirty="0">
                <a:latin typeface="+mj-lt"/>
              </a:rPr>
              <a:t>Teachers/administrators should not be asking questions, investigating, etc. beyond addressing immediate needs.  </a:t>
            </a:r>
          </a:p>
          <a:p>
            <a:pPr>
              <a:lnSpc>
                <a:spcPct val="90000"/>
              </a:lnSpc>
              <a:buClr>
                <a:schemeClr val="tx2"/>
              </a:buClr>
            </a:pPr>
            <a:r>
              <a:rPr lang="en-US" sz="2400" dirty="0">
                <a:latin typeface="+mj-lt"/>
              </a:rPr>
              <a:t>Assigning the wrong staff for the situation.</a:t>
            </a:r>
          </a:p>
          <a:p>
            <a:pPr lvl="1">
              <a:lnSpc>
                <a:spcPct val="90000"/>
              </a:lnSpc>
              <a:buClr>
                <a:schemeClr val="tx2"/>
              </a:buClr>
            </a:pPr>
            <a:r>
              <a:rPr lang="en-US" sz="1800" dirty="0">
                <a:latin typeface="+mj-lt"/>
              </a:rPr>
              <a:t>Does the Pupil Personnel Director know how to investigate/discipline staff, especially those in a union?</a:t>
            </a:r>
          </a:p>
          <a:p>
            <a:pPr lvl="1">
              <a:lnSpc>
                <a:spcPct val="90000"/>
              </a:lnSpc>
              <a:buClr>
                <a:schemeClr val="tx2"/>
              </a:buClr>
            </a:pPr>
            <a:r>
              <a:rPr lang="en-US" sz="1800" dirty="0">
                <a:latin typeface="+mj-lt"/>
              </a:rPr>
              <a:t>Guidance counselors of the students involved generally should not be used for any step other than informal resolution.</a:t>
            </a:r>
          </a:p>
          <a:p>
            <a:pPr>
              <a:lnSpc>
                <a:spcPct val="90000"/>
              </a:lnSpc>
              <a:buClr>
                <a:schemeClr val="tx2"/>
              </a:buClr>
            </a:pPr>
            <a:r>
              <a:rPr lang="en-US" sz="2400" dirty="0">
                <a:latin typeface="+mj-lt"/>
              </a:rPr>
              <a:t>Investigative report leaves too many questions so Decision-Maker lacks enough information to make a decision.</a:t>
            </a:r>
          </a:p>
          <a:p>
            <a:pPr>
              <a:lnSpc>
                <a:spcPct val="90000"/>
              </a:lnSpc>
              <a:buClr>
                <a:schemeClr val="tx2"/>
              </a:buClr>
            </a:pPr>
            <a:r>
              <a:rPr lang="en-US" sz="2400" dirty="0">
                <a:latin typeface="+mj-lt"/>
              </a:rPr>
              <a:t>Taking too long so that problems fester.</a:t>
            </a:r>
          </a:p>
          <a:p>
            <a:pPr>
              <a:lnSpc>
                <a:spcPct val="90000"/>
              </a:lnSpc>
              <a:buClr>
                <a:schemeClr val="tx2"/>
              </a:buClr>
            </a:pPr>
            <a:r>
              <a:rPr lang="en-US" sz="2400" dirty="0">
                <a:latin typeface="+mj-lt"/>
              </a:rPr>
              <a:t>Moving too fast and not being thorough (remember supportive measures allow for needs to be met while the process is pending).</a:t>
            </a:r>
          </a:p>
          <a:p>
            <a:pPr>
              <a:lnSpc>
                <a:spcPct val="90000"/>
              </a:lnSpc>
              <a:buClr>
                <a:schemeClr val="tx2"/>
              </a:buClr>
            </a:pPr>
            <a:endParaRPr lang="en-US" sz="1300" dirty="0">
              <a:latin typeface="+mj-lt"/>
            </a:endParaRPr>
          </a:p>
        </p:txBody>
      </p:sp>
      <p:pic>
        <p:nvPicPr>
          <p:cNvPr id="11" name="Picture 10">
            <a:extLst>
              <a:ext uri="{FF2B5EF4-FFF2-40B4-BE49-F238E27FC236}">
                <a16:creationId xmlns:a16="http://schemas.microsoft.com/office/drawing/2014/main" id="{479EA611-2A60-AD9C-7117-D22D31B3FE6F}"/>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a:stretch/>
        </p:blipFill>
        <p:spPr>
          <a:xfrm>
            <a:off x="6257109" y="274638"/>
            <a:ext cx="1828800" cy="1639824"/>
          </a:xfrm>
          <a:prstGeom prst="rect">
            <a:avLst/>
          </a:prstGeom>
          <a:noFill/>
        </p:spPr>
      </p:pic>
      <p:sp>
        <p:nvSpPr>
          <p:cNvPr id="4" name="Slide Number Placeholder 3">
            <a:extLst>
              <a:ext uri="{FF2B5EF4-FFF2-40B4-BE49-F238E27FC236}">
                <a16:creationId xmlns:a16="http://schemas.microsoft.com/office/drawing/2014/main" id="{6AC2FB80-3DDB-40DA-B2CD-9BD1FC432920}"/>
              </a:ext>
            </a:extLst>
          </p:cNvPr>
          <p:cNvSpPr>
            <a:spLocks noGrp="1"/>
          </p:cNvSpPr>
          <p:nvPr>
            <p:ph type="sldNum" sz="quarter" idx="12"/>
          </p:nvPr>
        </p:nvSpPr>
        <p:spPr>
          <a:xfrm>
            <a:off x="8531788" y="5648960"/>
            <a:ext cx="548640" cy="396240"/>
          </a:xfrm>
        </p:spPr>
        <p:txBody>
          <a:bodyPr anchor="ctr">
            <a:normAutofit/>
          </a:bodyPr>
          <a:lstStyle/>
          <a:p>
            <a:pPr algn="ctr">
              <a:buFont typeface="Wingdings" pitchFamily="2" charset="2"/>
              <a:buNone/>
              <a:defRPr/>
            </a:pPr>
            <a:fld id="{1FB0520C-472E-48F5-A59F-55DD0C978FD8}" type="slidenum">
              <a:rPr lang="en-US" altLang="en-US" smtClean="0"/>
              <a:pPr algn="ctr">
                <a:buFont typeface="Wingdings" pitchFamily="2" charset="2"/>
                <a:buNone/>
                <a:defRPr/>
              </a:pPr>
              <a:t>30</a:t>
            </a:fld>
            <a:endParaRPr lang="en-US" altLang="en-US" dirty="0"/>
          </a:p>
        </p:txBody>
      </p:sp>
    </p:spTree>
    <p:extLst>
      <p:ext uri="{BB962C8B-B14F-4D97-AF65-F5344CB8AC3E}">
        <p14:creationId xmlns:p14="http://schemas.microsoft.com/office/powerpoint/2010/main" val="2704701028"/>
      </p:ext>
    </p:extLst>
  </p:cSld>
  <p:clrMapOvr>
    <a:masterClrMapping/>
  </p:clrMapOvr>
  <p:transition>
    <p:wipe dir="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15DD94-B279-4A84-A0F9-D42F64BBF665}"/>
              </a:ext>
            </a:extLst>
          </p:cNvPr>
          <p:cNvSpPr>
            <a:spLocks noGrp="1"/>
          </p:cNvSpPr>
          <p:nvPr>
            <p:ph type="title"/>
          </p:nvPr>
        </p:nvSpPr>
        <p:spPr/>
        <p:txBody>
          <a:bodyPr/>
          <a:lstStyle/>
          <a:p>
            <a:r>
              <a:rPr lang="en-US" sz="3200" dirty="0"/>
              <a:t>Scenarios</a:t>
            </a:r>
          </a:p>
        </p:txBody>
      </p:sp>
      <p:sp>
        <p:nvSpPr>
          <p:cNvPr id="3" name="Content Placeholder 2">
            <a:extLst>
              <a:ext uri="{FF2B5EF4-FFF2-40B4-BE49-F238E27FC236}">
                <a16:creationId xmlns:a16="http://schemas.microsoft.com/office/drawing/2014/main" id="{D1D92FE4-4B05-45BD-BF6E-83A39D1053D2}"/>
              </a:ext>
            </a:extLst>
          </p:cNvPr>
          <p:cNvSpPr>
            <a:spLocks noGrp="1"/>
          </p:cNvSpPr>
          <p:nvPr>
            <p:ph idx="1"/>
          </p:nvPr>
        </p:nvSpPr>
        <p:spPr/>
        <p:txBody>
          <a:bodyPr>
            <a:normAutofit/>
          </a:bodyPr>
          <a:lstStyle/>
          <a:p>
            <a:pPr marR="0" lvl="0" indent="-225425">
              <a:lnSpc>
                <a:spcPct val="107000"/>
              </a:lnSpc>
              <a:spcBef>
                <a:spcPts val="0"/>
              </a:spcBef>
              <a:spcAft>
                <a:spcPts val="0"/>
              </a:spcAft>
            </a:pPr>
            <a:r>
              <a:rPr lang="en-US" dirty="0">
                <a:effectLst/>
                <a:ea typeface="Calibri" panose="020F0502020204030204" pitchFamily="34" charset="0"/>
                <a:cs typeface="Times New Roman" panose="02020603050405020304" pitchFamily="18" charset="0"/>
              </a:rPr>
              <a:t>What questions does the scenario raise for you?</a:t>
            </a:r>
          </a:p>
          <a:p>
            <a:pPr marR="0" lvl="0" indent="-225425">
              <a:lnSpc>
                <a:spcPct val="107000"/>
              </a:lnSpc>
              <a:spcBef>
                <a:spcPts val="0"/>
              </a:spcBef>
              <a:spcAft>
                <a:spcPts val="0"/>
              </a:spcAft>
            </a:pPr>
            <a:r>
              <a:rPr lang="en-US" dirty="0">
                <a:effectLst/>
                <a:ea typeface="Calibri" panose="020F0502020204030204" pitchFamily="34" charset="0"/>
                <a:cs typeface="Times New Roman" panose="02020603050405020304" pitchFamily="18" charset="0"/>
              </a:rPr>
              <a:t>Do you need more information?  What information?</a:t>
            </a:r>
          </a:p>
          <a:p>
            <a:pPr marR="0" lvl="0" indent="-225425">
              <a:lnSpc>
                <a:spcPct val="107000"/>
              </a:lnSpc>
              <a:spcBef>
                <a:spcPts val="0"/>
              </a:spcBef>
              <a:spcAft>
                <a:spcPts val="0"/>
              </a:spcAft>
            </a:pPr>
            <a:r>
              <a:rPr lang="en-US" dirty="0">
                <a:effectLst/>
                <a:ea typeface="Calibri" panose="020F0502020204030204" pitchFamily="34" charset="0"/>
                <a:cs typeface="Times New Roman" panose="02020603050405020304" pitchFamily="18" charset="0"/>
              </a:rPr>
              <a:t>What actions should be taken?</a:t>
            </a:r>
          </a:p>
          <a:p>
            <a:pPr marR="0" lvl="0" indent="-225425">
              <a:lnSpc>
                <a:spcPct val="107000"/>
              </a:lnSpc>
              <a:spcBef>
                <a:spcPts val="0"/>
              </a:spcBef>
              <a:spcAft>
                <a:spcPts val="0"/>
              </a:spcAft>
            </a:pPr>
            <a:r>
              <a:rPr lang="en-US" dirty="0">
                <a:effectLst/>
                <a:ea typeface="Calibri" panose="020F0502020204030204" pitchFamily="34" charset="0"/>
                <a:cs typeface="Times New Roman" panose="02020603050405020304" pitchFamily="18" charset="0"/>
              </a:rPr>
              <a:t>If the allegations are true, do they constitute sexual harassment?</a:t>
            </a:r>
          </a:p>
          <a:p>
            <a:pPr marR="0" lvl="0" indent="-225425">
              <a:lnSpc>
                <a:spcPct val="107000"/>
              </a:lnSpc>
              <a:spcBef>
                <a:spcPts val="0"/>
              </a:spcBef>
              <a:spcAft>
                <a:spcPts val="0"/>
              </a:spcAft>
            </a:pPr>
            <a:r>
              <a:rPr lang="en-US" dirty="0">
                <a:effectLst/>
                <a:ea typeface="Calibri" panose="020F0502020204030204" pitchFamily="34" charset="0"/>
                <a:cs typeface="Times New Roman" panose="02020603050405020304" pitchFamily="18" charset="0"/>
              </a:rPr>
              <a:t>Are additional investigations or policies relevant? Or are additional actions required?</a:t>
            </a:r>
          </a:p>
        </p:txBody>
      </p:sp>
      <p:sp>
        <p:nvSpPr>
          <p:cNvPr id="6" name="Slide Number Placeholder 4">
            <a:extLst>
              <a:ext uri="{FF2B5EF4-FFF2-40B4-BE49-F238E27FC236}">
                <a16:creationId xmlns:a16="http://schemas.microsoft.com/office/drawing/2014/main" id="{C3BC23CE-B717-4C17-9345-D850934D73E1}"/>
              </a:ext>
            </a:extLst>
          </p:cNvPr>
          <p:cNvSpPr>
            <a:spLocks noGrp="1"/>
          </p:cNvSpPr>
          <p:nvPr>
            <p:ph type="sldNum" sz="quarter" idx="12"/>
          </p:nvPr>
        </p:nvSpPr>
        <p:spPr>
          <a:xfrm>
            <a:off x="8531788" y="5648960"/>
            <a:ext cx="548640" cy="396240"/>
          </a:xfrm>
        </p:spPr>
        <p:txBody>
          <a:bodyPr/>
          <a:lstStyle/>
          <a:p>
            <a:pPr>
              <a:buNone/>
              <a:defRPr/>
            </a:pPr>
            <a:fld id="{1FB0520C-472E-48F5-A59F-55DD0C978FD8}" type="slidenum">
              <a:rPr lang="en-US" altLang="en-US" smtClean="0"/>
              <a:pPr>
                <a:buNone/>
                <a:defRPr/>
              </a:pPr>
              <a:t>31</a:t>
            </a:fld>
            <a:endParaRPr lang="en-US" altLang="en-US" dirty="0"/>
          </a:p>
        </p:txBody>
      </p:sp>
    </p:spTree>
    <p:extLst>
      <p:ext uri="{BB962C8B-B14F-4D97-AF65-F5344CB8AC3E}">
        <p14:creationId xmlns:p14="http://schemas.microsoft.com/office/powerpoint/2010/main" val="3049624006"/>
      </p:ext>
    </p:extLst>
  </p:cSld>
  <p:clrMapOvr>
    <a:masterClrMapping/>
  </p:clrMapOvr>
  <p:transition>
    <p:wipe dir="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15DD94-B279-4A84-A0F9-D42F64BBF665}"/>
              </a:ext>
            </a:extLst>
          </p:cNvPr>
          <p:cNvSpPr>
            <a:spLocks noGrp="1"/>
          </p:cNvSpPr>
          <p:nvPr>
            <p:ph type="title"/>
          </p:nvPr>
        </p:nvSpPr>
        <p:spPr/>
        <p:txBody>
          <a:bodyPr/>
          <a:lstStyle/>
          <a:p>
            <a:r>
              <a:rPr lang="en-US" sz="3200" dirty="0"/>
              <a:t>Megan and Charlotte</a:t>
            </a:r>
          </a:p>
        </p:txBody>
      </p:sp>
      <p:sp>
        <p:nvSpPr>
          <p:cNvPr id="3" name="Content Placeholder 2">
            <a:extLst>
              <a:ext uri="{FF2B5EF4-FFF2-40B4-BE49-F238E27FC236}">
                <a16:creationId xmlns:a16="http://schemas.microsoft.com/office/drawing/2014/main" id="{D1D92FE4-4B05-45BD-BF6E-83A39D1053D2}"/>
              </a:ext>
            </a:extLst>
          </p:cNvPr>
          <p:cNvSpPr>
            <a:spLocks noGrp="1"/>
          </p:cNvSpPr>
          <p:nvPr>
            <p:ph idx="1"/>
          </p:nvPr>
        </p:nvSpPr>
        <p:spPr/>
        <p:txBody>
          <a:bodyPr>
            <a:normAutofit fontScale="92500" lnSpcReduction="20000"/>
          </a:bodyPr>
          <a:lstStyle/>
          <a:p>
            <a:pPr marL="0" marR="0" lvl="0" indent="0">
              <a:lnSpc>
                <a:spcPct val="107000"/>
              </a:lnSpc>
              <a:spcBef>
                <a:spcPts val="0"/>
              </a:spcBef>
              <a:spcAft>
                <a:spcPts val="0"/>
              </a:spcAft>
              <a:buNone/>
            </a:pPr>
            <a:r>
              <a:rPr lang="en-US" sz="2400" dirty="0">
                <a:effectLst/>
                <a:ea typeface="Calibri" panose="020F0502020204030204" pitchFamily="34" charset="0"/>
                <a:cs typeface="Times New Roman" panose="02020603050405020304" pitchFamily="18" charset="0"/>
              </a:rPr>
              <a:t>Megan is a </a:t>
            </a:r>
            <a:r>
              <a:rPr lang="en-US" sz="2400" dirty="0">
                <a:ea typeface="Calibri" panose="020F0502020204030204" pitchFamily="34" charset="0"/>
                <a:cs typeface="Times New Roman" panose="02020603050405020304" pitchFamily="18" charset="0"/>
              </a:rPr>
              <a:t>middle school student on the soccer team. It is well-known among her teammates that she is a lesbian, but she generally does not disclose her sexual orientation. </a:t>
            </a:r>
          </a:p>
          <a:p>
            <a:pPr marL="0" marR="0" lvl="0" indent="0">
              <a:lnSpc>
                <a:spcPct val="107000"/>
              </a:lnSpc>
              <a:spcBef>
                <a:spcPts val="0"/>
              </a:spcBef>
              <a:spcAft>
                <a:spcPts val="0"/>
              </a:spcAft>
              <a:buNone/>
            </a:pPr>
            <a:endParaRPr lang="en-US" sz="2400" dirty="0">
              <a:effectLst/>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None/>
            </a:pPr>
            <a:r>
              <a:rPr lang="en-US" sz="2400" dirty="0">
                <a:ea typeface="Calibri" panose="020F0502020204030204" pitchFamily="34" charset="0"/>
                <a:cs typeface="Times New Roman" panose="02020603050405020304" pitchFamily="18" charset="0"/>
              </a:rPr>
              <a:t>Recently, Charlotte, one of her teammates, has been making comments insinuating that Megan has a crush on her.  She makes a dramatic show in the locker room of making sure that Megan cannot see her changing and loudly proclaims it is because Megan wants to “jump her bones.”</a:t>
            </a:r>
          </a:p>
          <a:p>
            <a:pPr marL="0" marR="0" lvl="0" indent="0">
              <a:lnSpc>
                <a:spcPct val="107000"/>
              </a:lnSpc>
              <a:spcBef>
                <a:spcPts val="0"/>
              </a:spcBef>
              <a:spcAft>
                <a:spcPts val="0"/>
              </a:spcAft>
              <a:buNone/>
            </a:pPr>
            <a:endParaRPr lang="en-US" sz="2400" dirty="0">
              <a:effectLst/>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None/>
            </a:pPr>
            <a:r>
              <a:rPr lang="en-US" sz="2400" dirty="0">
                <a:effectLst/>
                <a:ea typeface="Calibri" panose="020F0502020204030204" pitchFamily="34" charset="0"/>
                <a:cs typeface="Times New Roman" panose="02020603050405020304" pitchFamily="18" charset="0"/>
              </a:rPr>
              <a:t>Megan confides to her coach about the situation and says she is thinking about quitting the </a:t>
            </a:r>
            <a:r>
              <a:rPr lang="en-US" sz="2400">
                <a:effectLst/>
                <a:ea typeface="Calibri" panose="020F0502020204030204" pitchFamily="34" charset="0"/>
                <a:cs typeface="Times New Roman" panose="02020603050405020304" pitchFamily="18" charset="0"/>
              </a:rPr>
              <a:t>team because of it, </a:t>
            </a:r>
            <a:r>
              <a:rPr lang="en-US" sz="2400" dirty="0">
                <a:effectLst/>
                <a:ea typeface="Calibri" panose="020F0502020204030204" pitchFamily="34" charset="0"/>
                <a:cs typeface="Times New Roman" panose="02020603050405020304" pitchFamily="18" charset="0"/>
              </a:rPr>
              <a:t>but insists </a:t>
            </a:r>
            <a:r>
              <a:rPr lang="en-US" sz="2400">
                <a:effectLst/>
                <a:ea typeface="Calibri" panose="020F0502020204030204" pitchFamily="34" charset="0"/>
                <a:cs typeface="Times New Roman" panose="02020603050405020304" pitchFamily="18" charset="0"/>
              </a:rPr>
              <a:t>that she </a:t>
            </a:r>
            <a:r>
              <a:rPr lang="en-US" sz="2400" dirty="0">
                <a:effectLst/>
                <a:ea typeface="Calibri" panose="020F0502020204030204" pitchFamily="34" charset="0"/>
                <a:cs typeface="Times New Roman" panose="02020603050405020304" pitchFamily="18" charset="0"/>
              </a:rPr>
              <a:t>does not want anything to be done.  </a:t>
            </a:r>
            <a:r>
              <a:rPr lang="en-US" sz="2400" dirty="0">
                <a:ea typeface="Calibri" panose="020F0502020204030204" pitchFamily="34" charset="0"/>
                <a:cs typeface="Times New Roman" panose="02020603050405020304" pitchFamily="18" charset="0"/>
              </a:rPr>
              <a:t>She explains that her parents are divorced and her father knows her sexual orientation, but her mother would hate her if she knew.</a:t>
            </a:r>
            <a:endParaRPr lang="en-US" sz="2400" dirty="0">
              <a:effectLst/>
              <a:ea typeface="Calibri" panose="020F0502020204030204" pitchFamily="34" charset="0"/>
              <a:cs typeface="Times New Roman" panose="02020603050405020304" pitchFamily="18" charset="0"/>
            </a:endParaRPr>
          </a:p>
        </p:txBody>
      </p:sp>
      <p:sp>
        <p:nvSpPr>
          <p:cNvPr id="6" name="Slide Number Placeholder 4">
            <a:extLst>
              <a:ext uri="{FF2B5EF4-FFF2-40B4-BE49-F238E27FC236}">
                <a16:creationId xmlns:a16="http://schemas.microsoft.com/office/drawing/2014/main" id="{C3BC23CE-B717-4C17-9345-D850934D73E1}"/>
              </a:ext>
            </a:extLst>
          </p:cNvPr>
          <p:cNvSpPr>
            <a:spLocks noGrp="1"/>
          </p:cNvSpPr>
          <p:nvPr>
            <p:ph type="sldNum" sz="quarter" idx="12"/>
          </p:nvPr>
        </p:nvSpPr>
        <p:spPr>
          <a:xfrm>
            <a:off x="8531788" y="5648960"/>
            <a:ext cx="548640" cy="396240"/>
          </a:xfrm>
        </p:spPr>
        <p:txBody>
          <a:bodyPr/>
          <a:lstStyle/>
          <a:p>
            <a:pPr>
              <a:buNone/>
              <a:defRPr/>
            </a:pPr>
            <a:fld id="{1FB0520C-472E-48F5-A59F-55DD0C978FD8}" type="slidenum">
              <a:rPr lang="en-US" altLang="en-US" smtClean="0"/>
              <a:pPr>
                <a:buNone/>
                <a:defRPr/>
              </a:pPr>
              <a:t>32</a:t>
            </a:fld>
            <a:endParaRPr lang="en-US" altLang="en-US" dirty="0"/>
          </a:p>
        </p:txBody>
      </p:sp>
    </p:spTree>
    <p:extLst>
      <p:ext uri="{BB962C8B-B14F-4D97-AF65-F5344CB8AC3E}">
        <p14:creationId xmlns:p14="http://schemas.microsoft.com/office/powerpoint/2010/main" val="3483187854"/>
      </p:ext>
    </p:extLst>
  </p:cSld>
  <p:clrMapOvr>
    <a:masterClrMapping/>
  </p:clrMapOvr>
  <p:transition>
    <p:wipe dir="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15DD94-B279-4A84-A0F9-D42F64BBF665}"/>
              </a:ext>
            </a:extLst>
          </p:cNvPr>
          <p:cNvSpPr>
            <a:spLocks noGrp="1"/>
          </p:cNvSpPr>
          <p:nvPr>
            <p:ph type="title"/>
          </p:nvPr>
        </p:nvSpPr>
        <p:spPr/>
        <p:txBody>
          <a:bodyPr/>
          <a:lstStyle/>
          <a:p>
            <a:r>
              <a:rPr lang="en-US" sz="3200" dirty="0"/>
              <a:t>Jasmine and Trevor</a:t>
            </a:r>
          </a:p>
        </p:txBody>
      </p:sp>
      <p:sp>
        <p:nvSpPr>
          <p:cNvPr id="3" name="Content Placeholder 2">
            <a:extLst>
              <a:ext uri="{FF2B5EF4-FFF2-40B4-BE49-F238E27FC236}">
                <a16:creationId xmlns:a16="http://schemas.microsoft.com/office/drawing/2014/main" id="{D1D92FE4-4B05-45BD-BF6E-83A39D1053D2}"/>
              </a:ext>
            </a:extLst>
          </p:cNvPr>
          <p:cNvSpPr>
            <a:spLocks noGrp="1"/>
          </p:cNvSpPr>
          <p:nvPr>
            <p:ph idx="1"/>
          </p:nvPr>
        </p:nvSpPr>
        <p:spPr/>
        <p:txBody>
          <a:bodyPr>
            <a:normAutofit fontScale="92500" lnSpcReduction="10000"/>
          </a:bodyPr>
          <a:lstStyle/>
          <a:p>
            <a:pPr marL="0" marR="0" lvl="0" indent="0">
              <a:lnSpc>
                <a:spcPct val="107000"/>
              </a:lnSpc>
              <a:spcBef>
                <a:spcPts val="0"/>
              </a:spcBef>
              <a:spcAft>
                <a:spcPts val="0"/>
              </a:spcAft>
              <a:buNone/>
            </a:pPr>
            <a:r>
              <a:rPr lang="en-US" sz="2400" dirty="0">
                <a:effectLst/>
                <a:ea typeface="Calibri" panose="020F0502020204030204" pitchFamily="34" charset="0"/>
                <a:cs typeface="Times New Roman" panose="02020603050405020304" pitchFamily="18" charset="0"/>
              </a:rPr>
              <a:t>Jasmine is a 10th-grade student who is new to the district.  Her sex assigned at birth is male and she presents as female.  Trevor knows Jasmine from a summer camp the two attended a few years ago, when Jasmine was known as James.  Nobody else in the high school knew Jasmine previously and Jasmine does not want others to know that she is transgender.  Trevor posts photos from summer camp on Facebook, when Jasmine was clearly presenting as male, and tags her in them and captions the photos by calling her James.  In school, he refers to Jasmine as “he/she/it – I can’t keep it straight” and “corrects” others when they call her Jasmine or use feminine pronouns when referencing her.  Although she loves math, Jasmine has stopped attending this class, because Trevor is in it.</a:t>
            </a:r>
          </a:p>
        </p:txBody>
      </p:sp>
      <p:sp>
        <p:nvSpPr>
          <p:cNvPr id="6" name="Slide Number Placeholder 4">
            <a:extLst>
              <a:ext uri="{FF2B5EF4-FFF2-40B4-BE49-F238E27FC236}">
                <a16:creationId xmlns:a16="http://schemas.microsoft.com/office/drawing/2014/main" id="{C3BC23CE-B717-4C17-9345-D850934D73E1}"/>
              </a:ext>
            </a:extLst>
          </p:cNvPr>
          <p:cNvSpPr>
            <a:spLocks noGrp="1"/>
          </p:cNvSpPr>
          <p:nvPr>
            <p:ph type="sldNum" sz="quarter" idx="12"/>
          </p:nvPr>
        </p:nvSpPr>
        <p:spPr>
          <a:xfrm>
            <a:off x="8531788" y="5648960"/>
            <a:ext cx="548640" cy="396240"/>
          </a:xfrm>
        </p:spPr>
        <p:txBody>
          <a:bodyPr/>
          <a:lstStyle/>
          <a:p>
            <a:pPr>
              <a:buNone/>
              <a:defRPr/>
            </a:pPr>
            <a:fld id="{1FB0520C-472E-48F5-A59F-55DD0C978FD8}" type="slidenum">
              <a:rPr lang="en-US" altLang="en-US" smtClean="0"/>
              <a:pPr>
                <a:buNone/>
                <a:defRPr/>
              </a:pPr>
              <a:t>33</a:t>
            </a:fld>
            <a:endParaRPr lang="en-US" altLang="en-US" dirty="0"/>
          </a:p>
        </p:txBody>
      </p:sp>
    </p:spTree>
    <p:extLst>
      <p:ext uri="{BB962C8B-B14F-4D97-AF65-F5344CB8AC3E}">
        <p14:creationId xmlns:p14="http://schemas.microsoft.com/office/powerpoint/2010/main" val="1765957455"/>
      </p:ext>
    </p:extLst>
  </p:cSld>
  <p:clrMapOvr>
    <a:masterClrMapping/>
  </p:clrMapOvr>
  <p:transition>
    <p:wipe dir="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15DD94-B279-4A84-A0F9-D42F64BBF665}"/>
              </a:ext>
            </a:extLst>
          </p:cNvPr>
          <p:cNvSpPr>
            <a:spLocks noGrp="1"/>
          </p:cNvSpPr>
          <p:nvPr>
            <p:ph type="title"/>
          </p:nvPr>
        </p:nvSpPr>
        <p:spPr/>
        <p:txBody>
          <a:bodyPr/>
          <a:lstStyle/>
          <a:p>
            <a:r>
              <a:rPr lang="en-US" sz="3200" dirty="0"/>
              <a:t>Mason and Liam</a:t>
            </a:r>
          </a:p>
        </p:txBody>
      </p:sp>
      <p:sp>
        <p:nvSpPr>
          <p:cNvPr id="3" name="Content Placeholder 2">
            <a:extLst>
              <a:ext uri="{FF2B5EF4-FFF2-40B4-BE49-F238E27FC236}">
                <a16:creationId xmlns:a16="http://schemas.microsoft.com/office/drawing/2014/main" id="{D1D92FE4-4B05-45BD-BF6E-83A39D1053D2}"/>
              </a:ext>
            </a:extLst>
          </p:cNvPr>
          <p:cNvSpPr>
            <a:spLocks noGrp="1"/>
          </p:cNvSpPr>
          <p:nvPr>
            <p:ph idx="1"/>
          </p:nvPr>
        </p:nvSpPr>
        <p:spPr/>
        <p:txBody>
          <a:bodyPr>
            <a:normAutofit/>
          </a:bodyPr>
          <a:lstStyle/>
          <a:p>
            <a:pPr marL="0" marR="0" lvl="0" indent="0">
              <a:lnSpc>
                <a:spcPct val="107000"/>
              </a:lnSpc>
              <a:spcBef>
                <a:spcPts val="0"/>
              </a:spcBef>
              <a:spcAft>
                <a:spcPts val="0"/>
              </a:spcAft>
              <a:buNone/>
            </a:pPr>
            <a:r>
              <a:rPr lang="en-US" sz="2400" dirty="0">
                <a:effectLst/>
                <a:ea typeface="Calibri" panose="020F0502020204030204" pitchFamily="34" charset="0"/>
                <a:cs typeface="Times New Roman" panose="02020603050405020304" pitchFamily="18" charset="0"/>
              </a:rPr>
              <a:t>Mason and Liam are first-grade boys.  One day, Mason touches Liam’s private area while the two are in the bathroom.  Liam giggles.  When he returns to the classroom, he is still giggling and announces to his teacher, “Mason touched my peepee!”  Liam’s parents email the Superintendent the next day extremely angry about the incident and demand to know what the district is going to do about the matter.</a:t>
            </a:r>
          </a:p>
        </p:txBody>
      </p:sp>
      <p:sp>
        <p:nvSpPr>
          <p:cNvPr id="6" name="Slide Number Placeholder 4">
            <a:extLst>
              <a:ext uri="{FF2B5EF4-FFF2-40B4-BE49-F238E27FC236}">
                <a16:creationId xmlns:a16="http://schemas.microsoft.com/office/drawing/2014/main" id="{C3BC23CE-B717-4C17-9345-D850934D73E1}"/>
              </a:ext>
            </a:extLst>
          </p:cNvPr>
          <p:cNvSpPr>
            <a:spLocks noGrp="1"/>
          </p:cNvSpPr>
          <p:nvPr>
            <p:ph type="sldNum" sz="quarter" idx="12"/>
          </p:nvPr>
        </p:nvSpPr>
        <p:spPr>
          <a:xfrm>
            <a:off x="8531788" y="5648960"/>
            <a:ext cx="548640" cy="396240"/>
          </a:xfrm>
        </p:spPr>
        <p:txBody>
          <a:bodyPr/>
          <a:lstStyle/>
          <a:p>
            <a:pPr>
              <a:buNone/>
              <a:defRPr/>
            </a:pPr>
            <a:fld id="{1FB0520C-472E-48F5-A59F-55DD0C978FD8}" type="slidenum">
              <a:rPr lang="en-US" altLang="en-US" smtClean="0"/>
              <a:pPr>
                <a:buNone/>
                <a:defRPr/>
              </a:pPr>
              <a:t>34</a:t>
            </a:fld>
            <a:endParaRPr lang="en-US" altLang="en-US" dirty="0"/>
          </a:p>
        </p:txBody>
      </p:sp>
    </p:spTree>
    <p:extLst>
      <p:ext uri="{BB962C8B-B14F-4D97-AF65-F5344CB8AC3E}">
        <p14:creationId xmlns:p14="http://schemas.microsoft.com/office/powerpoint/2010/main" val="3313913926"/>
      </p:ext>
    </p:extLst>
  </p:cSld>
  <p:clrMapOvr>
    <a:masterClrMapping/>
  </p:clrMapOvr>
  <p:transition>
    <p:wipe dir="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15DD94-B279-4A84-A0F9-D42F64BBF665}"/>
              </a:ext>
            </a:extLst>
          </p:cNvPr>
          <p:cNvSpPr>
            <a:spLocks noGrp="1"/>
          </p:cNvSpPr>
          <p:nvPr>
            <p:ph type="title"/>
          </p:nvPr>
        </p:nvSpPr>
        <p:spPr/>
        <p:txBody>
          <a:bodyPr/>
          <a:lstStyle/>
          <a:p>
            <a:r>
              <a:rPr lang="en-US" sz="3200" dirty="0"/>
              <a:t>Linda and Mr. Perry</a:t>
            </a:r>
          </a:p>
        </p:txBody>
      </p:sp>
      <p:sp>
        <p:nvSpPr>
          <p:cNvPr id="3" name="Content Placeholder 2">
            <a:extLst>
              <a:ext uri="{FF2B5EF4-FFF2-40B4-BE49-F238E27FC236}">
                <a16:creationId xmlns:a16="http://schemas.microsoft.com/office/drawing/2014/main" id="{D1D92FE4-4B05-45BD-BF6E-83A39D1053D2}"/>
              </a:ext>
            </a:extLst>
          </p:cNvPr>
          <p:cNvSpPr>
            <a:spLocks noGrp="1"/>
          </p:cNvSpPr>
          <p:nvPr>
            <p:ph idx="1"/>
          </p:nvPr>
        </p:nvSpPr>
        <p:spPr/>
        <p:txBody>
          <a:bodyPr>
            <a:normAutofit/>
          </a:bodyPr>
          <a:lstStyle/>
          <a:p>
            <a:pPr marL="0" marR="0" lvl="0" indent="0">
              <a:lnSpc>
                <a:spcPct val="107000"/>
              </a:lnSpc>
              <a:spcBef>
                <a:spcPts val="0"/>
              </a:spcBef>
              <a:spcAft>
                <a:spcPts val="0"/>
              </a:spcAft>
              <a:buNone/>
            </a:pPr>
            <a:r>
              <a:rPr lang="en-US" sz="2400" dirty="0">
                <a:effectLst/>
                <a:ea typeface="Calibri" panose="020F0502020204030204" pitchFamily="34" charset="0"/>
                <a:cs typeface="Times New Roman" panose="02020603050405020304" pitchFamily="18" charset="0"/>
              </a:rPr>
              <a:t>Linda, the school secretary, complains to Human Resources that she is experiencing sexual harassment in the workplace.  Specifically, she says that Mr. Perry, the school principal, makes inappropriate remarks to her on a daily basis.  She reports that today he told her that she is way too pretty to be with her overweight husband and asks if she ever considered having an affair.  She says he regularly boasts about his libido in front of her.  Mr. Perry has been well-respected in the community for decades while Linda is known to exaggerate and has poor attendance.</a:t>
            </a:r>
          </a:p>
        </p:txBody>
      </p:sp>
      <p:sp>
        <p:nvSpPr>
          <p:cNvPr id="6" name="Slide Number Placeholder 4">
            <a:extLst>
              <a:ext uri="{FF2B5EF4-FFF2-40B4-BE49-F238E27FC236}">
                <a16:creationId xmlns:a16="http://schemas.microsoft.com/office/drawing/2014/main" id="{C3BC23CE-B717-4C17-9345-D850934D73E1}"/>
              </a:ext>
            </a:extLst>
          </p:cNvPr>
          <p:cNvSpPr>
            <a:spLocks noGrp="1"/>
          </p:cNvSpPr>
          <p:nvPr>
            <p:ph type="sldNum" sz="quarter" idx="12"/>
          </p:nvPr>
        </p:nvSpPr>
        <p:spPr>
          <a:xfrm>
            <a:off x="8531788" y="5648960"/>
            <a:ext cx="548640" cy="396240"/>
          </a:xfrm>
        </p:spPr>
        <p:txBody>
          <a:bodyPr/>
          <a:lstStyle/>
          <a:p>
            <a:pPr>
              <a:buNone/>
              <a:defRPr/>
            </a:pPr>
            <a:fld id="{1FB0520C-472E-48F5-A59F-55DD0C978FD8}" type="slidenum">
              <a:rPr lang="en-US" altLang="en-US" smtClean="0"/>
              <a:pPr>
                <a:buNone/>
                <a:defRPr/>
              </a:pPr>
              <a:t>35</a:t>
            </a:fld>
            <a:endParaRPr lang="en-US" altLang="en-US" dirty="0"/>
          </a:p>
        </p:txBody>
      </p:sp>
    </p:spTree>
    <p:extLst>
      <p:ext uri="{BB962C8B-B14F-4D97-AF65-F5344CB8AC3E}">
        <p14:creationId xmlns:p14="http://schemas.microsoft.com/office/powerpoint/2010/main" val="2833325982"/>
      </p:ext>
    </p:extLst>
  </p:cSld>
  <p:clrMapOvr>
    <a:masterClrMapping/>
  </p:clrMapOvr>
  <p:transition>
    <p:wipe dir="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7AC4A377-15C3-4D72-A390-3B7AAEF41350}"/>
              </a:ext>
            </a:extLst>
          </p:cNvPr>
          <p:cNvSpPr txBox="1"/>
          <p:nvPr/>
        </p:nvSpPr>
        <p:spPr>
          <a:xfrm>
            <a:off x="685800" y="152400"/>
            <a:ext cx="3109690" cy="600164"/>
          </a:xfrm>
          <a:prstGeom prst="rect">
            <a:avLst/>
          </a:prstGeom>
          <a:noFill/>
          <a:ln w="12700">
            <a:solidFill>
              <a:sysClr val="windowText" lastClr="000000"/>
            </a:solidFill>
          </a:ln>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prstClr val="black"/>
                </a:solidFill>
                <a:effectLst/>
                <a:uLnTx/>
                <a:uFillTx/>
                <a:latin typeface="Cambria" panose="02040503050406030204" pitchFamily="18" charset="0"/>
              </a:rPr>
              <a:t>Actual knowledge of sexual harassment (witnessed by or reported to any District employee)</a:t>
            </a:r>
          </a:p>
        </p:txBody>
      </p:sp>
      <p:sp>
        <p:nvSpPr>
          <p:cNvPr id="37" name="TextBox 36">
            <a:extLst>
              <a:ext uri="{FF2B5EF4-FFF2-40B4-BE49-F238E27FC236}">
                <a16:creationId xmlns:a16="http://schemas.microsoft.com/office/drawing/2014/main" id="{749192BC-B778-468D-8EC6-6BA29BD508B6}"/>
              </a:ext>
            </a:extLst>
          </p:cNvPr>
          <p:cNvSpPr txBox="1"/>
          <p:nvPr/>
        </p:nvSpPr>
        <p:spPr>
          <a:xfrm>
            <a:off x="1430623" y="862509"/>
            <a:ext cx="1630837" cy="430887"/>
          </a:xfrm>
          <a:prstGeom prst="rect">
            <a:avLst/>
          </a:prstGeom>
          <a:noFill/>
          <a:ln w="12700">
            <a:solidFill>
              <a:sysClr val="windowText" lastClr="000000"/>
            </a:solidFill>
          </a:ln>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prstClr val="black"/>
                </a:solidFill>
                <a:effectLst/>
                <a:uLnTx/>
                <a:uFillTx/>
                <a:latin typeface="Cambria" panose="02040503050406030204" pitchFamily="18" charset="0"/>
              </a:rPr>
              <a:t>Notify the District’s Title IX Coordinator</a:t>
            </a:r>
          </a:p>
        </p:txBody>
      </p:sp>
      <p:sp>
        <p:nvSpPr>
          <p:cNvPr id="38" name="TextBox 37">
            <a:extLst>
              <a:ext uri="{FF2B5EF4-FFF2-40B4-BE49-F238E27FC236}">
                <a16:creationId xmlns:a16="http://schemas.microsoft.com/office/drawing/2014/main" id="{EA88EE2C-F742-4E18-8847-EF4811674BDE}"/>
              </a:ext>
            </a:extLst>
          </p:cNvPr>
          <p:cNvSpPr txBox="1"/>
          <p:nvPr/>
        </p:nvSpPr>
        <p:spPr>
          <a:xfrm>
            <a:off x="3625302" y="628065"/>
            <a:ext cx="2405133" cy="1123384"/>
          </a:xfrm>
          <a:prstGeom prst="rect">
            <a:avLst/>
          </a:prstGeom>
          <a:noFill/>
          <a:ln w="12700">
            <a:solidFill>
              <a:sysClr val="windowText" lastClr="000000"/>
            </a:solidFill>
          </a:ln>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prstClr val="black"/>
                </a:solidFill>
                <a:effectLst/>
                <a:uLnTx/>
                <a:uFillTx/>
                <a:latin typeface="Cambria" panose="02040503050406030204" pitchFamily="18" charset="0"/>
              </a:rPr>
              <a:t>Coordinator Speaks to Complainant/</a:t>
            </a:r>
            <a:r>
              <a:rPr lang="en-US" sz="1100" kern="0" dirty="0">
                <a:solidFill>
                  <a:prstClr val="black"/>
                </a:solidFill>
                <a:latin typeface="Cambria" panose="02040503050406030204" pitchFamily="18" charset="0"/>
              </a:rPr>
              <a:t>Target</a:t>
            </a:r>
            <a:endParaRPr kumimoji="0" lang="en-US" sz="1100" b="0" i="0" u="none" strike="noStrike" kern="0" cap="none" spc="0" normalizeH="0" baseline="0" noProof="0" dirty="0">
              <a:ln>
                <a:noFill/>
              </a:ln>
              <a:solidFill>
                <a:prstClr val="black"/>
              </a:solidFill>
              <a:effectLst/>
              <a:uLnTx/>
              <a:uFillTx/>
              <a:latin typeface="Cambria" panose="02040503050406030204" pitchFamily="18" charset="0"/>
            </a:endParaRPr>
          </a:p>
          <a:p>
            <a:pPr marL="0" marR="0" lvl="0" indent="0" defTabSz="4572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Cambria" panose="02040503050406030204" pitchFamily="18" charset="0"/>
              </a:rPr>
              <a:t>(shares policy, explains grievance procedures, how to file a formal complaint, offers supportive measures to Complainant and Respondent with or without a formal complaint)</a:t>
            </a:r>
          </a:p>
        </p:txBody>
      </p:sp>
      <p:sp>
        <p:nvSpPr>
          <p:cNvPr id="72" name="TextBox 71">
            <a:extLst>
              <a:ext uri="{FF2B5EF4-FFF2-40B4-BE49-F238E27FC236}">
                <a16:creationId xmlns:a16="http://schemas.microsoft.com/office/drawing/2014/main" id="{4D55836F-431D-4498-98CC-D3636069A90F}"/>
              </a:ext>
            </a:extLst>
          </p:cNvPr>
          <p:cNvSpPr txBox="1"/>
          <p:nvPr/>
        </p:nvSpPr>
        <p:spPr>
          <a:xfrm>
            <a:off x="160850" y="1660752"/>
            <a:ext cx="2036972" cy="600164"/>
          </a:xfrm>
          <a:prstGeom prst="rect">
            <a:avLst/>
          </a:prstGeom>
          <a:noFill/>
          <a:ln w="12700">
            <a:solidFill>
              <a:sysClr val="windowText" lastClr="000000"/>
            </a:solidFill>
          </a:ln>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prstClr val="black"/>
                </a:solidFill>
                <a:effectLst/>
                <a:uLnTx/>
                <a:uFillTx/>
                <a:latin typeface="Cambria" panose="02040503050406030204" pitchFamily="18" charset="0"/>
              </a:rPr>
              <a:t>Coordinator speaks to reporter of informal report to learn facts/ identity of </a:t>
            </a:r>
            <a:r>
              <a:rPr lang="en-US" sz="1100" kern="0" dirty="0">
                <a:solidFill>
                  <a:prstClr val="black"/>
                </a:solidFill>
                <a:latin typeface="Cambria" panose="02040503050406030204" pitchFamily="18" charset="0"/>
              </a:rPr>
              <a:t>target</a:t>
            </a:r>
            <a:r>
              <a:rPr kumimoji="0" lang="en-US" sz="1100" b="0" i="0" u="none" strike="noStrike" kern="0" cap="none" spc="0" normalizeH="0" baseline="0" noProof="0" dirty="0">
                <a:ln>
                  <a:noFill/>
                </a:ln>
                <a:solidFill>
                  <a:prstClr val="black"/>
                </a:solidFill>
                <a:effectLst/>
                <a:uLnTx/>
                <a:uFillTx/>
                <a:latin typeface="Cambria" panose="02040503050406030204" pitchFamily="18" charset="0"/>
              </a:rPr>
              <a:t>)</a:t>
            </a:r>
          </a:p>
        </p:txBody>
      </p:sp>
      <p:sp>
        <p:nvSpPr>
          <p:cNvPr id="73" name="TextBox 72">
            <a:extLst>
              <a:ext uri="{FF2B5EF4-FFF2-40B4-BE49-F238E27FC236}">
                <a16:creationId xmlns:a16="http://schemas.microsoft.com/office/drawing/2014/main" id="{3757500F-1F57-46A8-8C22-CC3008BFBC21}"/>
              </a:ext>
            </a:extLst>
          </p:cNvPr>
          <p:cNvSpPr txBox="1"/>
          <p:nvPr/>
        </p:nvSpPr>
        <p:spPr>
          <a:xfrm>
            <a:off x="2490008" y="2186901"/>
            <a:ext cx="1243792" cy="600164"/>
          </a:xfrm>
          <a:prstGeom prst="rect">
            <a:avLst/>
          </a:prstGeom>
          <a:noFill/>
          <a:ln w="12700">
            <a:solidFill>
              <a:sysClr val="windowText" lastClr="000000"/>
            </a:solidFill>
          </a:ln>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lang="en-US" sz="1100" kern="0" dirty="0">
                <a:solidFill>
                  <a:prstClr val="black"/>
                </a:solidFill>
                <a:latin typeface="Cambria" panose="02040503050406030204" pitchFamily="18" charset="0"/>
              </a:rPr>
              <a:t>Complainant d</a:t>
            </a:r>
            <a:r>
              <a:rPr kumimoji="0" lang="en-US" sz="1100" b="0" i="0" u="none" strike="noStrike" kern="0" cap="none" spc="0" normalizeH="0" baseline="0" noProof="0" dirty="0">
                <a:ln>
                  <a:noFill/>
                </a:ln>
                <a:solidFill>
                  <a:prstClr val="black"/>
                </a:solidFill>
                <a:effectLst/>
                <a:uLnTx/>
                <a:uFillTx/>
                <a:latin typeface="Cambria" panose="02040503050406030204" pitchFamily="18" charset="0"/>
              </a:rPr>
              <a:t>eclines to file a </a:t>
            </a:r>
            <a:r>
              <a:rPr lang="en-US" sz="1100" kern="0" dirty="0">
                <a:solidFill>
                  <a:prstClr val="black"/>
                </a:solidFill>
                <a:latin typeface="Cambria" panose="02040503050406030204" pitchFamily="18" charset="0"/>
              </a:rPr>
              <a:t>f</a:t>
            </a:r>
            <a:r>
              <a:rPr kumimoji="0" lang="en-US" sz="1100" b="0" i="0" u="none" strike="noStrike" kern="0" cap="none" spc="0" normalizeH="0" baseline="0" noProof="0" dirty="0">
                <a:ln>
                  <a:noFill/>
                </a:ln>
                <a:solidFill>
                  <a:prstClr val="black"/>
                </a:solidFill>
                <a:effectLst/>
                <a:uLnTx/>
                <a:uFillTx/>
                <a:latin typeface="Cambria" panose="02040503050406030204" pitchFamily="18" charset="0"/>
              </a:rPr>
              <a:t>ormal </a:t>
            </a:r>
            <a:r>
              <a:rPr lang="en-US" sz="1100" kern="0" dirty="0">
                <a:solidFill>
                  <a:prstClr val="black"/>
                </a:solidFill>
                <a:latin typeface="Cambria" panose="02040503050406030204" pitchFamily="18" charset="0"/>
              </a:rPr>
              <a:t>c</a:t>
            </a:r>
            <a:r>
              <a:rPr kumimoji="0" lang="en-US" sz="1100" b="0" i="0" u="none" strike="noStrike" kern="0" cap="none" spc="0" normalizeH="0" baseline="0" noProof="0" dirty="0">
                <a:ln>
                  <a:noFill/>
                </a:ln>
                <a:solidFill>
                  <a:prstClr val="black"/>
                </a:solidFill>
                <a:effectLst/>
                <a:uLnTx/>
                <a:uFillTx/>
                <a:latin typeface="Cambria" panose="02040503050406030204" pitchFamily="18" charset="0"/>
              </a:rPr>
              <a:t>omplaint</a:t>
            </a:r>
          </a:p>
        </p:txBody>
      </p:sp>
      <p:sp>
        <p:nvSpPr>
          <p:cNvPr id="74" name="TextBox 73">
            <a:extLst>
              <a:ext uri="{FF2B5EF4-FFF2-40B4-BE49-F238E27FC236}">
                <a16:creationId xmlns:a16="http://schemas.microsoft.com/office/drawing/2014/main" id="{230A9361-D0F2-40B4-96CA-9EE4179E6E27}"/>
              </a:ext>
            </a:extLst>
          </p:cNvPr>
          <p:cNvSpPr txBox="1"/>
          <p:nvPr/>
        </p:nvSpPr>
        <p:spPr>
          <a:xfrm>
            <a:off x="2159727" y="3043385"/>
            <a:ext cx="1916940" cy="1107996"/>
          </a:xfrm>
          <a:prstGeom prst="rect">
            <a:avLst/>
          </a:prstGeom>
          <a:noFill/>
          <a:ln w="12700">
            <a:solidFill>
              <a:sysClr val="windowText" lastClr="000000"/>
            </a:solidFill>
          </a:ln>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prstClr val="black"/>
                </a:solidFill>
                <a:effectLst/>
                <a:uLnTx/>
                <a:uFillTx/>
                <a:latin typeface="Cambria" panose="02040503050406030204" pitchFamily="18" charset="0"/>
              </a:rPr>
              <a:t>Principal or designee monitors Complainant/supportive measures (modifies as needed); informs/updates  the Title IX Coordinator</a:t>
            </a:r>
          </a:p>
        </p:txBody>
      </p:sp>
      <p:sp>
        <p:nvSpPr>
          <p:cNvPr id="75" name="TextBox 74">
            <a:extLst>
              <a:ext uri="{FF2B5EF4-FFF2-40B4-BE49-F238E27FC236}">
                <a16:creationId xmlns:a16="http://schemas.microsoft.com/office/drawing/2014/main" id="{032E4B74-68DB-4657-B3DC-C4D7C6D34657}"/>
              </a:ext>
            </a:extLst>
          </p:cNvPr>
          <p:cNvSpPr txBox="1"/>
          <p:nvPr/>
        </p:nvSpPr>
        <p:spPr>
          <a:xfrm>
            <a:off x="5055327" y="1981200"/>
            <a:ext cx="1203482" cy="430887"/>
          </a:xfrm>
          <a:prstGeom prst="rect">
            <a:avLst/>
          </a:prstGeom>
          <a:noFill/>
          <a:ln w="12700">
            <a:solidFill>
              <a:sysClr val="windowText" lastClr="000000"/>
            </a:solidFill>
          </a:ln>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prstClr val="black"/>
                </a:solidFill>
                <a:effectLst/>
                <a:uLnTx/>
                <a:uFillTx/>
                <a:latin typeface="Cambria" panose="02040503050406030204" pitchFamily="18" charset="0"/>
              </a:rPr>
              <a:t>Formal Complaint</a:t>
            </a:r>
          </a:p>
        </p:txBody>
      </p:sp>
      <p:sp>
        <p:nvSpPr>
          <p:cNvPr id="76" name="TextBox 75">
            <a:extLst>
              <a:ext uri="{FF2B5EF4-FFF2-40B4-BE49-F238E27FC236}">
                <a16:creationId xmlns:a16="http://schemas.microsoft.com/office/drawing/2014/main" id="{7A6D6C5F-5FD1-48B1-97DC-C4D72CA43AC6}"/>
              </a:ext>
            </a:extLst>
          </p:cNvPr>
          <p:cNvSpPr txBox="1"/>
          <p:nvPr/>
        </p:nvSpPr>
        <p:spPr>
          <a:xfrm>
            <a:off x="4657907" y="2513343"/>
            <a:ext cx="1996908" cy="600164"/>
          </a:xfrm>
          <a:prstGeom prst="rect">
            <a:avLst/>
          </a:prstGeom>
          <a:noFill/>
          <a:ln w="12700">
            <a:solidFill>
              <a:sysClr val="windowText" lastClr="000000"/>
            </a:solidFill>
          </a:ln>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prstClr val="black"/>
                </a:solidFill>
                <a:effectLst/>
                <a:uLnTx/>
                <a:uFillTx/>
                <a:latin typeface="Cambria" panose="02040503050406030204" pitchFamily="18" charset="0"/>
              </a:rPr>
              <a:t>Title IX Coordinator sends notice of formal complaint to Complainant and Respondent</a:t>
            </a:r>
          </a:p>
        </p:txBody>
      </p:sp>
      <p:sp>
        <p:nvSpPr>
          <p:cNvPr id="77" name="TextBox 76">
            <a:extLst>
              <a:ext uri="{FF2B5EF4-FFF2-40B4-BE49-F238E27FC236}">
                <a16:creationId xmlns:a16="http://schemas.microsoft.com/office/drawing/2014/main" id="{1BF6DAA2-88BC-4B87-B5D0-2BED56D2DBA7}"/>
              </a:ext>
            </a:extLst>
          </p:cNvPr>
          <p:cNvSpPr txBox="1"/>
          <p:nvPr/>
        </p:nvSpPr>
        <p:spPr>
          <a:xfrm>
            <a:off x="4657907" y="3608042"/>
            <a:ext cx="2885893" cy="430887"/>
          </a:xfrm>
          <a:prstGeom prst="rect">
            <a:avLst/>
          </a:prstGeom>
          <a:noFill/>
          <a:ln w="12700">
            <a:solidFill>
              <a:sysClr val="windowText" lastClr="000000"/>
            </a:solidFill>
          </a:ln>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lang="en-US" sz="1100" kern="0" dirty="0">
                <a:solidFill>
                  <a:prstClr val="black"/>
                </a:solidFill>
                <a:latin typeface="Cambria" panose="02040503050406030204" pitchFamily="18" charset="0"/>
              </a:rPr>
              <a:t>I</a:t>
            </a:r>
            <a:r>
              <a:rPr kumimoji="0" lang="en-US" sz="1100" b="0" i="0" u="none" strike="noStrike" kern="0" cap="none" spc="0" normalizeH="0" baseline="0" noProof="0" dirty="0">
                <a:ln>
                  <a:noFill/>
                </a:ln>
                <a:solidFill>
                  <a:prstClr val="black"/>
                </a:solidFill>
                <a:effectLst/>
                <a:uLnTx/>
                <a:uFillTx/>
                <a:latin typeface="Cambria" panose="02040503050406030204" pitchFamily="18" charset="0"/>
              </a:rPr>
              <a:t>nformal Resolution (anytime prior to final determination of responsibility) </a:t>
            </a:r>
          </a:p>
        </p:txBody>
      </p:sp>
      <p:sp>
        <p:nvSpPr>
          <p:cNvPr id="78" name="TextBox 77">
            <a:extLst>
              <a:ext uri="{FF2B5EF4-FFF2-40B4-BE49-F238E27FC236}">
                <a16:creationId xmlns:a16="http://schemas.microsoft.com/office/drawing/2014/main" id="{1DFE90D9-2FC5-44A8-9F9D-70873A1F2876}"/>
              </a:ext>
            </a:extLst>
          </p:cNvPr>
          <p:cNvSpPr txBox="1"/>
          <p:nvPr/>
        </p:nvSpPr>
        <p:spPr>
          <a:xfrm>
            <a:off x="4511791" y="3240389"/>
            <a:ext cx="2289141" cy="261610"/>
          </a:xfrm>
          <a:prstGeom prst="rect">
            <a:avLst/>
          </a:prstGeom>
          <a:noFill/>
          <a:ln w="12700">
            <a:solidFill>
              <a:sysClr val="windowText" lastClr="000000"/>
            </a:solidFill>
          </a:ln>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prstClr val="black"/>
                </a:solidFill>
                <a:effectLst/>
                <a:uLnTx/>
                <a:uFillTx/>
                <a:latin typeface="Cambria" panose="02040503050406030204" pitchFamily="18" charset="0"/>
              </a:rPr>
              <a:t>Investigator schedules interviews</a:t>
            </a:r>
          </a:p>
        </p:txBody>
      </p:sp>
      <p:sp>
        <p:nvSpPr>
          <p:cNvPr id="79" name="TextBox 78">
            <a:extLst>
              <a:ext uri="{FF2B5EF4-FFF2-40B4-BE49-F238E27FC236}">
                <a16:creationId xmlns:a16="http://schemas.microsoft.com/office/drawing/2014/main" id="{9B851B38-4ACF-4172-AAC6-7D82AB4D51E4}"/>
              </a:ext>
            </a:extLst>
          </p:cNvPr>
          <p:cNvSpPr txBox="1"/>
          <p:nvPr/>
        </p:nvSpPr>
        <p:spPr>
          <a:xfrm>
            <a:off x="6080291" y="4518812"/>
            <a:ext cx="1996909" cy="430887"/>
          </a:xfrm>
          <a:prstGeom prst="rect">
            <a:avLst/>
          </a:prstGeom>
          <a:noFill/>
          <a:ln w="12700">
            <a:solidFill>
              <a:sysClr val="windowText" lastClr="000000"/>
            </a:solidFill>
          </a:ln>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prstClr val="black"/>
                </a:solidFill>
                <a:effectLst/>
                <a:uLnTx/>
                <a:uFillTx/>
                <a:latin typeface="Cambria" panose="02040503050406030204" pitchFamily="18" charset="0"/>
              </a:rPr>
              <a:t>Follow Grievance Procedures/investigate</a:t>
            </a:r>
          </a:p>
        </p:txBody>
      </p:sp>
      <p:sp>
        <p:nvSpPr>
          <p:cNvPr id="80" name="TextBox 79">
            <a:extLst>
              <a:ext uri="{FF2B5EF4-FFF2-40B4-BE49-F238E27FC236}">
                <a16:creationId xmlns:a16="http://schemas.microsoft.com/office/drawing/2014/main" id="{AA915F52-449B-4FA1-BD48-0E90C288C5A5}"/>
              </a:ext>
            </a:extLst>
          </p:cNvPr>
          <p:cNvSpPr txBox="1"/>
          <p:nvPr/>
        </p:nvSpPr>
        <p:spPr>
          <a:xfrm>
            <a:off x="2667006" y="4903074"/>
            <a:ext cx="2362194" cy="600164"/>
          </a:xfrm>
          <a:prstGeom prst="rect">
            <a:avLst/>
          </a:prstGeom>
          <a:noFill/>
          <a:ln w="12700">
            <a:solidFill>
              <a:sysClr val="windowText" lastClr="000000"/>
            </a:solidFill>
          </a:ln>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lang="en-US" sz="1100" kern="0" dirty="0">
                <a:solidFill>
                  <a:prstClr val="black"/>
                </a:solidFill>
                <a:latin typeface="Cambria" panose="02040503050406030204" pitchFamily="18" charset="0"/>
              </a:rPr>
              <a:t>T</a:t>
            </a:r>
            <a:r>
              <a:rPr kumimoji="0" lang="en-US" sz="1100" b="0" i="0" u="none" strike="noStrike" kern="0" cap="none" spc="0" normalizeH="0" baseline="0" noProof="0" dirty="0">
                <a:ln>
                  <a:noFill/>
                </a:ln>
                <a:solidFill>
                  <a:prstClr val="black"/>
                </a:solidFill>
                <a:effectLst/>
                <a:uLnTx/>
                <a:uFillTx/>
                <a:latin typeface="Cambria" panose="02040503050406030204" pitchFamily="18" charset="0"/>
              </a:rPr>
              <a:t>rained </a:t>
            </a:r>
            <a:r>
              <a:rPr lang="en-US" sz="1100" kern="0" dirty="0">
                <a:solidFill>
                  <a:prstClr val="black"/>
                </a:solidFill>
                <a:latin typeface="Cambria" panose="02040503050406030204" pitchFamily="18" charset="0"/>
              </a:rPr>
              <a:t>personnel facilitates the i</a:t>
            </a:r>
            <a:r>
              <a:rPr kumimoji="0" lang="en-US" sz="1100" b="0" i="0" u="none" strike="noStrike" kern="0" cap="none" spc="0" normalizeH="0" baseline="0" noProof="0" dirty="0">
                <a:ln>
                  <a:noFill/>
                </a:ln>
                <a:solidFill>
                  <a:prstClr val="black"/>
                </a:solidFill>
                <a:effectLst/>
                <a:uLnTx/>
                <a:uFillTx/>
                <a:latin typeface="Cambria" panose="02040503050406030204" pitchFamily="18" charset="0"/>
              </a:rPr>
              <a:t>nformal resolution process (e.g., mediation or restorative justice)</a:t>
            </a:r>
          </a:p>
        </p:txBody>
      </p:sp>
      <p:sp>
        <p:nvSpPr>
          <p:cNvPr id="81" name="TextBox 80">
            <a:extLst>
              <a:ext uri="{FF2B5EF4-FFF2-40B4-BE49-F238E27FC236}">
                <a16:creationId xmlns:a16="http://schemas.microsoft.com/office/drawing/2014/main" id="{F39AF1A7-1A43-41DB-A7BF-DC3B30322EB5}"/>
              </a:ext>
            </a:extLst>
          </p:cNvPr>
          <p:cNvSpPr txBox="1"/>
          <p:nvPr/>
        </p:nvSpPr>
        <p:spPr>
          <a:xfrm>
            <a:off x="5715006" y="5091707"/>
            <a:ext cx="2609531" cy="769441"/>
          </a:xfrm>
          <a:prstGeom prst="rect">
            <a:avLst/>
          </a:prstGeom>
          <a:noFill/>
          <a:ln w="12700">
            <a:solidFill>
              <a:sysClr val="windowText" lastClr="000000"/>
            </a:solidFill>
          </a:ln>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prstClr val="black"/>
                </a:solidFill>
                <a:effectLst/>
                <a:uLnTx/>
                <a:uFillTx/>
                <a:latin typeface="Cambria" panose="02040503050406030204" pitchFamily="18" charset="0"/>
              </a:rPr>
              <a:t>Investigator shares evidence to parties/10 days for response by parties/ investigative report to parties and the decision-maker</a:t>
            </a:r>
          </a:p>
        </p:txBody>
      </p:sp>
      <p:sp>
        <p:nvSpPr>
          <p:cNvPr id="82" name="TextBox 81">
            <a:extLst>
              <a:ext uri="{FF2B5EF4-FFF2-40B4-BE49-F238E27FC236}">
                <a16:creationId xmlns:a16="http://schemas.microsoft.com/office/drawing/2014/main" id="{33918B44-0842-4F04-A8A3-DE012A7F6FA3}"/>
              </a:ext>
            </a:extLst>
          </p:cNvPr>
          <p:cNvSpPr txBox="1"/>
          <p:nvPr/>
        </p:nvSpPr>
        <p:spPr>
          <a:xfrm>
            <a:off x="5867400" y="5785346"/>
            <a:ext cx="2338158" cy="938719"/>
          </a:xfrm>
          <a:prstGeom prst="rect">
            <a:avLst/>
          </a:prstGeom>
          <a:noFill/>
          <a:ln w="12700">
            <a:solidFill>
              <a:sysClr val="windowText" lastClr="000000"/>
            </a:solidFill>
          </a:ln>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lang="en-US" sz="1100" kern="0" dirty="0">
                <a:solidFill>
                  <a:prstClr val="black"/>
                </a:solidFill>
                <a:latin typeface="Cambria" panose="02040503050406030204" pitchFamily="18" charset="0"/>
              </a:rPr>
              <a:t>Decision-maker affords parties opportunity to ask questions and submit written response to investigation report -&gt; issues written determination</a:t>
            </a:r>
            <a:endParaRPr kumimoji="0" lang="en-US" sz="1100" b="0" i="0" u="none" strike="noStrike" kern="0" cap="none" spc="0" normalizeH="0" baseline="0" noProof="0" dirty="0">
              <a:ln>
                <a:noFill/>
              </a:ln>
              <a:solidFill>
                <a:prstClr val="black"/>
              </a:solidFill>
              <a:effectLst/>
              <a:uLnTx/>
              <a:uFillTx/>
              <a:latin typeface="Cambria" panose="02040503050406030204" pitchFamily="18" charset="0"/>
            </a:endParaRPr>
          </a:p>
        </p:txBody>
      </p:sp>
      <p:sp>
        <p:nvSpPr>
          <p:cNvPr id="83" name="TextBox 82">
            <a:extLst>
              <a:ext uri="{FF2B5EF4-FFF2-40B4-BE49-F238E27FC236}">
                <a16:creationId xmlns:a16="http://schemas.microsoft.com/office/drawing/2014/main" id="{2F5036BC-91E8-4BE8-BB4B-C513995B28FF}"/>
              </a:ext>
            </a:extLst>
          </p:cNvPr>
          <p:cNvSpPr txBox="1"/>
          <p:nvPr/>
        </p:nvSpPr>
        <p:spPr>
          <a:xfrm>
            <a:off x="4392276" y="6326224"/>
            <a:ext cx="871184" cy="261610"/>
          </a:xfrm>
          <a:prstGeom prst="rect">
            <a:avLst/>
          </a:prstGeom>
          <a:noFill/>
          <a:ln w="12700">
            <a:solidFill>
              <a:sysClr val="windowText" lastClr="000000"/>
            </a:solidFill>
          </a:ln>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prstClr val="black"/>
                </a:solidFill>
                <a:effectLst/>
                <a:uLnTx/>
                <a:uFillTx/>
                <a:latin typeface="Cambria" panose="02040503050406030204" pitchFamily="18" charset="0"/>
              </a:rPr>
              <a:t>  Appeal</a:t>
            </a:r>
          </a:p>
        </p:txBody>
      </p:sp>
      <p:cxnSp>
        <p:nvCxnSpPr>
          <p:cNvPr id="84" name="Straight Arrow Connector 83">
            <a:extLst>
              <a:ext uri="{FF2B5EF4-FFF2-40B4-BE49-F238E27FC236}">
                <a16:creationId xmlns:a16="http://schemas.microsoft.com/office/drawing/2014/main" id="{0E53FB73-E98F-4017-B7D7-5F4805799306}"/>
              </a:ext>
            </a:extLst>
          </p:cNvPr>
          <p:cNvCxnSpPr>
            <a:cxnSpLocks/>
            <a:stCxn id="36" idx="2"/>
            <a:endCxn id="37" idx="0"/>
          </p:cNvCxnSpPr>
          <p:nvPr/>
        </p:nvCxnSpPr>
        <p:spPr>
          <a:xfrm>
            <a:off x="2240645" y="752564"/>
            <a:ext cx="5397" cy="109945"/>
          </a:xfrm>
          <a:prstGeom prst="straightConnector1">
            <a:avLst/>
          </a:prstGeom>
          <a:noFill/>
          <a:ln w="6350" cap="flat" cmpd="sng" algn="ctr">
            <a:solidFill>
              <a:srgbClr val="4472C4"/>
            </a:solidFill>
            <a:prstDash val="solid"/>
            <a:miter lim="800000"/>
            <a:tailEnd type="triangle"/>
          </a:ln>
          <a:effectLst/>
        </p:spPr>
      </p:cxnSp>
      <p:cxnSp>
        <p:nvCxnSpPr>
          <p:cNvPr id="85" name="Straight Arrow Connector 84">
            <a:extLst>
              <a:ext uri="{FF2B5EF4-FFF2-40B4-BE49-F238E27FC236}">
                <a16:creationId xmlns:a16="http://schemas.microsoft.com/office/drawing/2014/main" id="{A19054E0-3C6F-4E48-B8EF-E3D0DBB08B53}"/>
              </a:ext>
            </a:extLst>
          </p:cNvPr>
          <p:cNvCxnSpPr>
            <a:stCxn id="37" idx="1"/>
            <a:endCxn id="72" idx="0"/>
          </p:cNvCxnSpPr>
          <p:nvPr/>
        </p:nvCxnSpPr>
        <p:spPr>
          <a:xfrm flipH="1">
            <a:off x="1179336" y="1077953"/>
            <a:ext cx="251287" cy="582799"/>
          </a:xfrm>
          <a:prstGeom prst="straightConnector1">
            <a:avLst/>
          </a:prstGeom>
          <a:noFill/>
          <a:ln w="6350" cap="flat" cmpd="sng" algn="ctr">
            <a:solidFill>
              <a:srgbClr val="4472C4"/>
            </a:solidFill>
            <a:prstDash val="solid"/>
            <a:miter lim="800000"/>
            <a:tailEnd type="triangle"/>
          </a:ln>
          <a:effectLst/>
        </p:spPr>
      </p:cxnSp>
      <p:cxnSp>
        <p:nvCxnSpPr>
          <p:cNvPr id="86" name="Straight Arrow Connector 85">
            <a:extLst>
              <a:ext uri="{FF2B5EF4-FFF2-40B4-BE49-F238E27FC236}">
                <a16:creationId xmlns:a16="http://schemas.microsoft.com/office/drawing/2014/main" id="{5BC14684-8B8D-4BDD-B17D-CFBAEE45AA11}"/>
              </a:ext>
            </a:extLst>
          </p:cNvPr>
          <p:cNvCxnSpPr>
            <a:cxnSpLocks/>
            <a:stCxn id="38" idx="2"/>
            <a:endCxn id="75" idx="0"/>
          </p:cNvCxnSpPr>
          <p:nvPr/>
        </p:nvCxnSpPr>
        <p:spPr>
          <a:xfrm>
            <a:off x="4827869" y="1751449"/>
            <a:ext cx="829199" cy="229751"/>
          </a:xfrm>
          <a:prstGeom prst="straightConnector1">
            <a:avLst/>
          </a:prstGeom>
          <a:noFill/>
          <a:ln w="6350" cap="flat" cmpd="sng" algn="ctr">
            <a:solidFill>
              <a:srgbClr val="4472C4"/>
            </a:solidFill>
            <a:prstDash val="solid"/>
            <a:miter lim="800000"/>
            <a:tailEnd type="triangle"/>
          </a:ln>
          <a:effectLst/>
        </p:spPr>
      </p:cxnSp>
      <p:cxnSp>
        <p:nvCxnSpPr>
          <p:cNvPr id="87" name="Straight Arrow Connector 86">
            <a:extLst>
              <a:ext uri="{FF2B5EF4-FFF2-40B4-BE49-F238E27FC236}">
                <a16:creationId xmlns:a16="http://schemas.microsoft.com/office/drawing/2014/main" id="{20679452-98C4-4CAC-9D36-8D274D4F8881}"/>
              </a:ext>
            </a:extLst>
          </p:cNvPr>
          <p:cNvCxnSpPr>
            <a:cxnSpLocks/>
            <a:stCxn id="77" idx="2"/>
            <a:endCxn id="93" idx="0"/>
          </p:cNvCxnSpPr>
          <p:nvPr/>
        </p:nvCxnSpPr>
        <p:spPr>
          <a:xfrm flipH="1">
            <a:off x="3842618" y="4038929"/>
            <a:ext cx="2258236" cy="238901"/>
          </a:xfrm>
          <a:prstGeom prst="straightConnector1">
            <a:avLst/>
          </a:prstGeom>
          <a:noFill/>
          <a:ln w="6350" cap="flat" cmpd="sng" algn="ctr">
            <a:solidFill>
              <a:srgbClr val="4472C4"/>
            </a:solidFill>
            <a:prstDash val="solid"/>
            <a:miter lim="800000"/>
            <a:tailEnd type="triangle"/>
          </a:ln>
          <a:effectLst/>
        </p:spPr>
      </p:cxnSp>
      <p:cxnSp>
        <p:nvCxnSpPr>
          <p:cNvPr id="88" name="Straight Arrow Connector 87">
            <a:extLst>
              <a:ext uri="{FF2B5EF4-FFF2-40B4-BE49-F238E27FC236}">
                <a16:creationId xmlns:a16="http://schemas.microsoft.com/office/drawing/2014/main" id="{63547941-83D1-4A7F-9547-107BE2B8ECBF}"/>
              </a:ext>
            </a:extLst>
          </p:cNvPr>
          <p:cNvCxnSpPr>
            <a:cxnSpLocks/>
            <a:stCxn id="76" idx="2"/>
            <a:endCxn id="78" idx="0"/>
          </p:cNvCxnSpPr>
          <p:nvPr/>
        </p:nvCxnSpPr>
        <p:spPr>
          <a:xfrm>
            <a:off x="5656361" y="3113507"/>
            <a:ext cx="1" cy="126882"/>
          </a:xfrm>
          <a:prstGeom prst="straightConnector1">
            <a:avLst/>
          </a:prstGeom>
          <a:noFill/>
          <a:ln w="6350" cap="flat" cmpd="sng" algn="ctr">
            <a:solidFill>
              <a:srgbClr val="4472C4"/>
            </a:solidFill>
            <a:prstDash val="solid"/>
            <a:miter lim="800000"/>
            <a:tailEnd type="triangle"/>
          </a:ln>
          <a:effectLst/>
        </p:spPr>
      </p:cxnSp>
      <p:cxnSp>
        <p:nvCxnSpPr>
          <p:cNvPr id="89" name="Straight Arrow Connector 88">
            <a:extLst>
              <a:ext uri="{FF2B5EF4-FFF2-40B4-BE49-F238E27FC236}">
                <a16:creationId xmlns:a16="http://schemas.microsoft.com/office/drawing/2014/main" id="{B54905A7-C625-40CD-98BE-5F7FE4BC04E4}"/>
              </a:ext>
            </a:extLst>
          </p:cNvPr>
          <p:cNvCxnSpPr>
            <a:cxnSpLocks/>
            <a:stCxn id="78" idx="2"/>
            <a:endCxn id="77" idx="0"/>
          </p:cNvCxnSpPr>
          <p:nvPr/>
        </p:nvCxnSpPr>
        <p:spPr>
          <a:xfrm>
            <a:off x="5656362" y="3501999"/>
            <a:ext cx="444492" cy="106043"/>
          </a:xfrm>
          <a:prstGeom prst="straightConnector1">
            <a:avLst/>
          </a:prstGeom>
          <a:noFill/>
          <a:ln w="6350" cap="flat" cmpd="sng" algn="ctr">
            <a:solidFill>
              <a:srgbClr val="4472C4"/>
            </a:solidFill>
            <a:prstDash val="solid"/>
            <a:miter lim="800000"/>
            <a:tailEnd type="triangle"/>
          </a:ln>
          <a:effectLst/>
        </p:spPr>
      </p:cxnSp>
      <p:cxnSp>
        <p:nvCxnSpPr>
          <p:cNvPr id="90" name="Straight Arrow Connector 89">
            <a:extLst>
              <a:ext uri="{FF2B5EF4-FFF2-40B4-BE49-F238E27FC236}">
                <a16:creationId xmlns:a16="http://schemas.microsoft.com/office/drawing/2014/main" id="{17FC5E5C-3648-47CE-8B18-9022DF5B027B}"/>
              </a:ext>
            </a:extLst>
          </p:cNvPr>
          <p:cNvCxnSpPr>
            <a:cxnSpLocks/>
            <a:stCxn id="79" idx="2"/>
            <a:endCxn id="81" idx="0"/>
          </p:cNvCxnSpPr>
          <p:nvPr/>
        </p:nvCxnSpPr>
        <p:spPr>
          <a:xfrm flipH="1">
            <a:off x="7019772" y="4949699"/>
            <a:ext cx="58974" cy="142008"/>
          </a:xfrm>
          <a:prstGeom prst="straightConnector1">
            <a:avLst/>
          </a:prstGeom>
          <a:noFill/>
          <a:ln w="6350" cap="flat" cmpd="sng" algn="ctr">
            <a:solidFill>
              <a:srgbClr val="4472C4"/>
            </a:solidFill>
            <a:prstDash val="solid"/>
            <a:miter lim="800000"/>
            <a:tailEnd type="triangle"/>
          </a:ln>
          <a:effectLst/>
        </p:spPr>
      </p:cxnSp>
      <p:cxnSp>
        <p:nvCxnSpPr>
          <p:cNvPr id="91" name="Straight Arrow Connector 90">
            <a:extLst>
              <a:ext uri="{FF2B5EF4-FFF2-40B4-BE49-F238E27FC236}">
                <a16:creationId xmlns:a16="http://schemas.microsoft.com/office/drawing/2014/main" id="{FAC05618-828D-41EC-97DF-6A94324D9355}"/>
              </a:ext>
            </a:extLst>
          </p:cNvPr>
          <p:cNvCxnSpPr>
            <a:cxnSpLocks/>
            <a:stCxn id="81" idx="2"/>
          </p:cNvCxnSpPr>
          <p:nvPr/>
        </p:nvCxnSpPr>
        <p:spPr>
          <a:xfrm flipV="1">
            <a:off x="7019772" y="5806136"/>
            <a:ext cx="80084" cy="55012"/>
          </a:xfrm>
          <a:prstGeom prst="straightConnector1">
            <a:avLst/>
          </a:prstGeom>
          <a:noFill/>
          <a:ln w="6350" cap="flat" cmpd="sng" algn="ctr">
            <a:solidFill>
              <a:srgbClr val="4472C4"/>
            </a:solidFill>
            <a:prstDash val="solid"/>
            <a:miter lim="800000"/>
            <a:tailEnd type="triangle"/>
          </a:ln>
          <a:effectLst/>
        </p:spPr>
      </p:cxnSp>
      <p:sp>
        <p:nvSpPr>
          <p:cNvPr id="92" name="TextBox 91">
            <a:extLst>
              <a:ext uri="{FF2B5EF4-FFF2-40B4-BE49-F238E27FC236}">
                <a16:creationId xmlns:a16="http://schemas.microsoft.com/office/drawing/2014/main" id="{D3306615-5817-4218-BEEF-33A4B579BE25}"/>
              </a:ext>
            </a:extLst>
          </p:cNvPr>
          <p:cNvSpPr txBox="1"/>
          <p:nvPr/>
        </p:nvSpPr>
        <p:spPr>
          <a:xfrm>
            <a:off x="6157576" y="4093263"/>
            <a:ext cx="1823863" cy="430887"/>
          </a:xfrm>
          <a:prstGeom prst="rect">
            <a:avLst/>
          </a:prstGeom>
          <a:noFill/>
          <a:ln w="12700">
            <a:solidFill>
              <a:sysClr val="windowText" lastClr="000000"/>
            </a:solidFill>
          </a:ln>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prstClr val="black"/>
                </a:solidFill>
                <a:effectLst/>
                <a:uLnTx/>
                <a:uFillTx/>
                <a:latin typeface="Cambria" panose="02040503050406030204" pitchFamily="18" charset="0"/>
              </a:rPr>
              <a:t>Declines  Informal Resolution</a:t>
            </a:r>
          </a:p>
        </p:txBody>
      </p:sp>
      <p:sp>
        <p:nvSpPr>
          <p:cNvPr id="93" name="TextBox 92">
            <a:extLst>
              <a:ext uri="{FF2B5EF4-FFF2-40B4-BE49-F238E27FC236}">
                <a16:creationId xmlns:a16="http://schemas.microsoft.com/office/drawing/2014/main" id="{D661A062-A25D-4B59-B1AE-DBDAF9396ACC}"/>
              </a:ext>
            </a:extLst>
          </p:cNvPr>
          <p:cNvSpPr txBox="1"/>
          <p:nvPr/>
        </p:nvSpPr>
        <p:spPr>
          <a:xfrm>
            <a:off x="2844163" y="4277830"/>
            <a:ext cx="1996909" cy="430887"/>
          </a:xfrm>
          <a:prstGeom prst="rect">
            <a:avLst/>
          </a:prstGeom>
          <a:noFill/>
          <a:ln w="12700">
            <a:solidFill>
              <a:sysClr val="windowText" lastClr="000000"/>
            </a:solidFill>
          </a:ln>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prstClr val="black"/>
                </a:solidFill>
                <a:effectLst/>
                <a:uLnTx/>
                <a:uFillTx/>
                <a:latin typeface="Cambria" panose="02040503050406030204" pitchFamily="18" charset="0"/>
              </a:rPr>
              <a:t>  </a:t>
            </a:r>
            <a:r>
              <a:rPr lang="en-US" sz="1100" kern="0" dirty="0">
                <a:solidFill>
                  <a:prstClr val="black"/>
                </a:solidFill>
                <a:latin typeface="Cambria" panose="02040503050406030204" pitchFamily="18" charset="0"/>
              </a:rPr>
              <a:t>Parties Consent to </a:t>
            </a:r>
            <a:r>
              <a:rPr kumimoji="0" lang="en-US" sz="1100" b="0" i="0" u="none" strike="noStrike" kern="0" cap="none" spc="0" normalizeH="0" baseline="0" noProof="0" dirty="0">
                <a:ln>
                  <a:noFill/>
                </a:ln>
                <a:solidFill>
                  <a:prstClr val="black"/>
                </a:solidFill>
                <a:effectLst/>
                <a:uLnTx/>
                <a:uFillTx/>
                <a:latin typeface="Cambria" panose="02040503050406030204" pitchFamily="18" charset="0"/>
              </a:rPr>
              <a:t>Informal Resolution</a:t>
            </a:r>
          </a:p>
        </p:txBody>
      </p:sp>
      <p:cxnSp>
        <p:nvCxnSpPr>
          <p:cNvPr id="94" name="Straight Arrow Connector 93">
            <a:extLst>
              <a:ext uri="{FF2B5EF4-FFF2-40B4-BE49-F238E27FC236}">
                <a16:creationId xmlns:a16="http://schemas.microsoft.com/office/drawing/2014/main" id="{3A2DDBB4-FDA9-4D53-9CC6-3C45EFD227D2}"/>
              </a:ext>
            </a:extLst>
          </p:cNvPr>
          <p:cNvCxnSpPr>
            <a:cxnSpLocks/>
            <a:stCxn id="93" idx="2"/>
            <a:endCxn id="80" idx="0"/>
          </p:cNvCxnSpPr>
          <p:nvPr/>
        </p:nvCxnSpPr>
        <p:spPr>
          <a:xfrm>
            <a:off x="3842618" y="4708717"/>
            <a:ext cx="5485" cy="194357"/>
          </a:xfrm>
          <a:prstGeom prst="straightConnector1">
            <a:avLst/>
          </a:prstGeom>
          <a:noFill/>
          <a:ln w="6350" cap="flat" cmpd="sng" algn="ctr">
            <a:solidFill>
              <a:srgbClr val="4472C4"/>
            </a:solidFill>
            <a:prstDash val="solid"/>
            <a:miter lim="800000"/>
            <a:tailEnd type="triangle"/>
          </a:ln>
          <a:effectLst/>
        </p:spPr>
      </p:cxnSp>
      <p:cxnSp>
        <p:nvCxnSpPr>
          <p:cNvPr id="95" name="Straight Arrow Connector 94">
            <a:extLst>
              <a:ext uri="{FF2B5EF4-FFF2-40B4-BE49-F238E27FC236}">
                <a16:creationId xmlns:a16="http://schemas.microsoft.com/office/drawing/2014/main" id="{37A92DF7-35AF-4F3B-AD42-D78233354743}"/>
              </a:ext>
            </a:extLst>
          </p:cNvPr>
          <p:cNvCxnSpPr>
            <a:cxnSpLocks/>
            <a:stCxn id="73" idx="2"/>
            <a:endCxn id="74" idx="0"/>
          </p:cNvCxnSpPr>
          <p:nvPr/>
        </p:nvCxnSpPr>
        <p:spPr>
          <a:xfrm>
            <a:off x="3111904" y="2787065"/>
            <a:ext cx="6293" cy="256320"/>
          </a:xfrm>
          <a:prstGeom prst="straightConnector1">
            <a:avLst/>
          </a:prstGeom>
          <a:noFill/>
          <a:ln w="6350" cap="flat" cmpd="sng" algn="ctr">
            <a:solidFill>
              <a:srgbClr val="4472C4"/>
            </a:solidFill>
            <a:prstDash val="solid"/>
            <a:miter lim="800000"/>
            <a:tailEnd type="triangle"/>
          </a:ln>
          <a:effectLst/>
        </p:spPr>
      </p:cxnSp>
      <p:cxnSp>
        <p:nvCxnSpPr>
          <p:cNvPr id="96" name="Straight Arrow Connector 95">
            <a:extLst>
              <a:ext uri="{FF2B5EF4-FFF2-40B4-BE49-F238E27FC236}">
                <a16:creationId xmlns:a16="http://schemas.microsoft.com/office/drawing/2014/main" id="{AB10C5FB-686C-4945-A88D-51E08413AADE}"/>
              </a:ext>
            </a:extLst>
          </p:cNvPr>
          <p:cNvCxnSpPr>
            <a:cxnSpLocks/>
            <a:stCxn id="77" idx="2"/>
            <a:endCxn id="92" idx="0"/>
          </p:cNvCxnSpPr>
          <p:nvPr/>
        </p:nvCxnSpPr>
        <p:spPr>
          <a:xfrm>
            <a:off x="6100854" y="4038929"/>
            <a:ext cx="968654" cy="54334"/>
          </a:xfrm>
          <a:prstGeom prst="straightConnector1">
            <a:avLst/>
          </a:prstGeom>
          <a:noFill/>
          <a:ln w="6350" cap="flat" cmpd="sng" algn="ctr">
            <a:solidFill>
              <a:srgbClr val="4472C4"/>
            </a:solidFill>
            <a:prstDash val="solid"/>
            <a:miter lim="800000"/>
            <a:tailEnd type="triangle"/>
          </a:ln>
          <a:effectLst/>
        </p:spPr>
      </p:cxnSp>
      <p:cxnSp>
        <p:nvCxnSpPr>
          <p:cNvPr id="97" name="Straight Arrow Connector 96">
            <a:extLst>
              <a:ext uri="{FF2B5EF4-FFF2-40B4-BE49-F238E27FC236}">
                <a16:creationId xmlns:a16="http://schemas.microsoft.com/office/drawing/2014/main" id="{4D61AF47-6750-4C92-8304-F70514886FD7}"/>
              </a:ext>
            </a:extLst>
          </p:cNvPr>
          <p:cNvCxnSpPr>
            <a:cxnSpLocks/>
            <a:stCxn id="75" idx="2"/>
            <a:endCxn id="76" idx="0"/>
          </p:cNvCxnSpPr>
          <p:nvPr/>
        </p:nvCxnSpPr>
        <p:spPr>
          <a:xfrm flipH="1">
            <a:off x="5656361" y="2412087"/>
            <a:ext cx="707" cy="101256"/>
          </a:xfrm>
          <a:prstGeom prst="straightConnector1">
            <a:avLst/>
          </a:prstGeom>
          <a:noFill/>
          <a:ln w="6350" cap="flat" cmpd="sng" algn="ctr">
            <a:solidFill>
              <a:srgbClr val="4472C4"/>
            </a:solidFill>
            <a:prstDash val="solid"/>
            <a:miter lim="800000"/>
            <a:tailEnd type="triangle"/>
          </a:ln>
          <a:effectLst/>
        </p:spPr>
      </p:cxnSp>
      <p:cxnSp>
        <p:nvCxnSpPr>
          <p:cNvPr id="98" name="Straight Arrow Connector 97">
            <a:extLst>
              <a:ext uri="{FF2B5EF4-FFF2-40B4-BE49-F238E27FC236}">
                <a16:creationId xmlns:a16="http://schemas.microsoft.com/office/drawing/2014/main" id="{87F567E3-0626-484E-A3F7-6E1CC211B47F}"/>
              </a:ext>
            </a:extLst>
          </p:cNvPr>
          <p:cNvCxnSpPr>
            <a:cxnSpLocks/>
            <a:stCxn id="92" idx="2"/>
            <a:endCxn id="79" idx="0"/>
          </p:cNvCxnSpPr>
          <p:nvPr/>
        </p:nvCxnSpPr>
        <p:spPr>
          <a:xfrm flipV="1">
            <a:off x="7069508" y="4518812"/>
            <a:ext cx="9238" cy="5338"/>
          </a:xfrm>
          <a:prstGeom prst="straightConnector1">
            <a:avLst/>
          </a:prstGeom>
          <a:noFill/>
          <a:ln w="6350" cap="flat" cmpd="sng" algn="ctr">
            <a:solidFill>
              <a:srgbClr val="4472C4"/>
            </a:solidFill>
            <a:prstDash val="solid"/>
            <a:miter lim="800000"/>
            <a:tailEnd type="triangle"/>
          </a:ln>
          <a:effectLst/>
        </p:spPr>
      </p:cxnSp>
      <p:cxnSp>
        <p:nvCxnSpPr>
          <p:cNvPr id="99" name="Straight Arrow Connector 98">
            <a:extLst>
              <a:ext uri="{FF2B5EF4-FFF2-40B4-BE49-F238E27FC236}">
                <a16:creationId xmlns:a16="http://schemas.microsoft.com/office/drawing/2014/main" id="{B8C3ED8C-F1CA-4BA6-9588-4144EFB7C3E4}"/>
              </a:ext>
            </a:extLst>
          </p:cNvPr>
          <p:cNvCxnSpPr>
            <a:cxnSpLocks/>
            <a:stCxn id="82" idx="2"/>
            <a:endCxn id="83" idx="0"/>
          </p:cNvCxnSpPr>
          <p:nvPr/>
        </p:nvCxnSpPr>
        <p:spPr>
          <a:xfrm flipH="1" flipV="1">
            <a:off x="4827868" y="6326224"/>
            <a:ext cx="2208611" cy="397841"/>
          </a:xfrm>
          <a:prstGeom prst="straightConnector1">
            <a:avLst/>
          </a:prstGeom>
          <a:noFill/>
          <a:ln w="6350" cap="flat" cmpd="sng" algn="ctr">
            <a:solidFill>
              <a:srgbClr val="4472C4"/>
            </a:solidFill>
            <a:prstDash val="solid"/>
            <a:miter lim="800000"/>
            <a:tailEnd type="triangle"/>
          </a:ln>
          <a:effectLst/>
        </p:spPr>
      </p:cxnSp>
      <p:cxnSp>
        <p:nvCxnSpPr>
          <p:cNvPr id="100" name="Straight Arrow Connector 99">
            <a:extLst>
              <a:ext uri="{FF2B5EF4-FFF2-40B4-BE49-F238E27FC236}">
                <a16:creationId xmlns:a16="http://schemas.microsoft.com/office/drawing/2014/main" id="{E3F514CC-681F-41C1-900F-8B9C73389BBA}"/>
              </a:ext>
            </a:extLst>
          </p:cNvPr>
          <p:cNvCxnSpPr>
            <a:cxnSpLocks/>
            <a:stCxn id="38" idx="2"/>
            <a:endCxn id="73" idx="0"/>
          </p:cNvCxnSpPr>
          <p:nvPr/>
        </p:nvCxnSpPr>
        <p:spPr>
          <a:xfrm flipH="1">
            <a:off x="3111904" y="1751449"/>
            <a:ext cx="1715965" cy="435452"/>
          </a:xfrm>
          <a:prstGeom prst="straightConnector1">
            <a:avLst/>
          </a:prstGeom>
          <a:noFill/>
          <a:ln w="6350" cap="flat" cmpd="sng" algn="ctr">
            <a:solidFill>
              <a:srgbClr val="4472C4"/>
            </a:solidFill>
            <a:prstDash val="solid"/>
            <a:miter lim="800000"/>
            <a:tailEnd type="triangle"/>
          </a:ln>
          <a:effectLst/>
        </p:spPr>
      </p:cxnSp>
      <p:cxnSp>
        <p:nvCxnSpPr>
          <p:cNvPr id="101" name="Straight Arrow Connector 100">
            <a:extLst>
              <a:ext uri="{FF2B5EF4-FFF2-40B4-BE49-F238E27FC236}">
                <a16:creationId xmlns:a16="http://schemas.microsoft.com/office/drawing/2014/main" id="{757C4CB5-A4DB-4D0F-9FA3-CA12E34DB780}"/>
              </a:ext>
            </a:extLst>
          </p:cNvPr>
          <p:cNvCxnSpPr>
            <a:cxnSpLocks/>
            <a:stCxn id="37" idx="3"/>
            <a:endCxn id="38" idx="1"/>
          </p:cNvCxnSpPr>
          <p:nvPr/>
        </p:nvCxnSpPr>
        <p:spPr>
          <a:xfrm>
            <a:off x="3061460" y="1077953"/>
            <a:ext cx="563842" cy="111804"/>
          </a:xfrm>
          <a:prstGeom prst="straightConnector1">
            <a:avLst/>
          </a:prstGeom>
          <a:noFill/>
          <a:ln w="6350" cap="flat" cmpd="sng" algn="ctr">
            <a:solidFill>
              <a:srgbClr val="4472C4"/>
            </a:solidFill>
            <a:prstDash val="solid"/>
            <a:miter lim="800000"/>
            <a:tailEnd type="triangle"/>
          </a:ln>
          <a:effectLst/>
        </p:spPr>
      </p:cxnSp>
      <p:sp>
        <p:nvSpPr>
          <p:cNvPr id="102" name="TextBox 101">
            <a:extLst>
              <a:ext uri="{FF2B5EF4-FFF2-40B4-BE49-F238E27FC236}">
                <a16:creationId xmlns:a16="http://schemas.microsoft.com/office/drawing/2014/main" id="{68FDCF0D-12E8-4CAE-BAA5-D0BC43A63C5E}"/>
              </a:ext>
            </a:extLst>
          </p:cNvPr>
          <p:cNvSpPr txBox="1"/>
          <p:nvPr/>
        </p:nvSpPr>
        <p:spPr>
          <a:xfrm>
            <a:off x="6704673" y="1992707"/>
            <a:ext cx="1411732" cy="600164"/>
          </a:xfrm>
          <a:prstGeom prst="rect">
            <a:avLst/>
          </a:prstGeom>
          <a:noFill/>
          <a:ln w="12700">
            <a:solidFill>
              <a:sysClr val="windowText" lastClr="000000"/>
            </a:solidFill>
          </a:ln>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prstClr val="black"/>
                </a:solidFill>
                <a:effectLst/>
                <a:uLnTx/>
                <a:uFillTx/>
                <a:latin typeface="Cambria" panose="02040503050406030204" pitchFamily="18" charset="0"/>
              </a:rPr>
              <a:t>Mandatory or Permissive Dismissal </a:t>
            </a:r>
          </a:p>
        </p:txBody>
      </p:sp>
      <p:cxnSp>
        <p:nvCxnSpPr>
          <p:cNvPr id="103" name="Straight Arrow Connector 102">
            <a:extLst>
              <a:ext uri="{FF2B5EF4-FFF2-40B4-BE49-F238E27FC236}">
                <a16:creationId xmlns:a16="http://schemas.microsoft.com/office/drawing/2014/main" id="{E35692E7-E08F-4A30-B003-DBC3E854D025}"/>
              </a:ext>
            </a:extLst>
          </p:cNvPr>
          <p:cNvCxnSpPr>
            <a:cxnSpLocks/>
            <a:stCxn id="75" idx="3"/>
            <a:endCxn id="102" idx="1"/>
          </p:cNvCxnSpPr>
          <p:nvPr/>
        </p:nvCxnSpPr>
        <p:spPr>
          <a:xfrm>
            <a:off x="6258809" y="2196644"/>
            <a:ext cx="445864" cy="96145"/>
          </a:xfrm>
          <a:prstGeom prst="straightConnector1">
            <a:avLst/>
          </a:prstGeom>
          <a:noFill/>
          <a:ln w="6350" cap="flat" cmpd="sng" algn="ctr">
            <a:solidFill>
              <a:srgbClr val="4472C4"/>
            </a:solidFill>
            <a:prstDash val="solid"/>
            <a:miter lim="800000"/>
            <a:tailEnd type="triangle"/>
          </a:ln>
          <a:effectLst/>
        </p:spPr>
      </p:cxnSp>
      <p:cxnSp>
        <p:nvCxnSpPr>
          <p:cNvPr id="3" name="Straight Arrow Connector 2">
            <a:extLst>
              <a:ext uri="{FF2B5EF4-FFF2-40B4-BE49-F238E27FC236}">
                <a16:creationId xmlns:a16="http://schemas.microsoft.com/office/drawing/2014/main" id="{5AD7ADED-630D-4FA3-978A-0F132427742E}"/>
              </a:ext>
            </a:extLst>
          </p:cNvPr>
          <p:cNvCxnSpPr>
            <a:cxnSpLocks/>
            <a:stCxn id="38" idx="2"/>
            <a:endCxn id="74" idx="0"/>
          </p:cNvCxnSpPr>
          <p:nvPr/>
        </p:nvCxnSpPr>
        <p:spPr>
          <a:xfrm flipH="1">
            <a:off x="3118197" y="1751449"/>
            <a:ext cx="1709672" cy="1291936"/>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D4F530FD-9540-4186-8A74-A4229A4A3553}"/>
              </a:ext>
            </a:extLst>
          </p:cNvPr>
          <p:cNvCxnSpPr>
            <a:cxnSpLocks/>
            <a:stCxn id="72" idx="3"/>
            <a:endCxn id="38" idx="1"/>
          </p:cNvCxnSpPr>
          <p:nvPr/>
        </p:nvCxnSpPr>
        <p:spPr>
          <a:xfrm flipV="1">
            <a:off x="2197822" y="1189757"/>
            <a:ext cx="1427480" cy="7710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B3C51CF2-A3E1-48B2-883C-203C17DBEF4D}"/>
              </a:ext>
            </a:extLst>
          </p:cNvPr>
          <p:cNvSpPr txBox="1"/>
          <p:nvPr/>
        </p:nvSpPr>
        <p:spPr>
          <a:xfrm>
            <a:off x="2667000" y="5741313"/>
            <a:ext cx="2362194" cy="430887"/>
          </a:xfrm>
          <a:prstGeom prst="rect">
            <a:avLst/>
          </a:prstGeom>
          <a:noFill/>
          <a:ln w="12700">
            <a:solidFill>
              <a:sysClr val="windowText" lastClr="000000"/>
            </a:solidFill>
          </a:ln>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lang="en-US" sz="1100" kern="0" dirty="0">
                <a:solidFill>
                  <a:prstClr val="black"/>
                </a:solidFill>
                <a:latin typeface="Cambria" panose="02040503050406030204" pitchFamily="18" charset="0"/>
              </a:rPr>
              <a:t>A party elects to discontinue participation in informal resolution</a:t>
            </a:r>
            <a:endParaRPr kumimoji="0" lang="en-US" sz="1100" b="0" i="0" u="none" strike="noStrike" kern="0" cap="none" spc="0" normalizeH="0" baseline="0" noProof="0" dirty="0">
              <a:ln>
                <a:noFill/>
              </a:ln>
              <a:solidFill>
                <a:prstClr val="black"/>
              </a:solidFill>
              <a:effectLst/>
              <a:uLnTx/>
              <a:uFillTx/>
              <a:latin typeface="Cambria" panose="02040503050406030204" pitchFamily="18" charset="0"/>
            </a:endParaRPr>
          </a:p>
        </p:txBody>
      </p:sp>
      <p:cxnSp>
        <p:nvCxnSpPr>
          <p:cNvPr id="10" name="Straight Arrow Connector 9">
            <a:extLst>
              <a:ext uri="{FF2B5EF4-FFF2-40B4-BE49-F238E27FC236}">
                <a16:creationId xmlns:a16="http://schemas.microsoft.com/office/drawing/2014/main" id="{71E70B9B-80BF-4D5B-84FC-AD251B56A393}"/>
              </a:ext>
            </a:extLst>
          </p:cNvPr>
          <p:cNvCxnSpPr>
            <a:stCxn id="80" idx="2"/>
            <a:endCxn id="40" idx="0"/>
          </p:cNvCxnSpPr>
          <p:nvPr/>
        </p:nvCxnSpPr>
        <p:spPr>
          <a:xfrm flipH="1">
            <a:off x="3848097" y="5503238"/>
            <a:ext cx="6" cy="2380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25D05C82-5F19-439D-A697-554CF427D3BE}"/>
              </a:ext>
            </a:extLst>
          </p:cNvPr>
          <p:cNvCxnSpPr>
            <a:stCxn id="40" idx="3"/>
            <a:endCxn id="79" idx="1"/>
          </p:cNvCxnSpPr>
          <p:nvPr/>
        </p:nvCxnSpPr>
        <p:spPr>
          <a:xfrm flipV="1">
            <a:off x="5029194" y="4734256"/>
            <a:ext cx="1051097" cy="12225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3126B81C-1959-4BC3-81CE-2150F088C8D0}"/>
              </a:ext>
            </a:extLst>
          </p:cNvPr>
          <p:cNvSpPr txBox="1"/>
          <p:nvPr/>
        </p:nvSpPr>
        <p:spPr>
          <a:xfrm>
            <a:off x="356996" y="3042146"/>
            <a:ext cx="1298874" cy="1107996"/>
          </a:xfrm>
          <a:prstGeom prst="rect">
            <a:avLst/>
          </a:prstGeom>
          <a:noFill/>
          <a:ln w="12700">
            <a:solidFill>
              <a:sysClr val="windowText" lastClr="000000"/>
            </a:solidFill>
          </a:ln>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prstClr val="black"/>
                </a:solidFill>
                <a:effectLst/>
                <a:uLnTx/>
                <a:uFillTx/>
                <a:latin typeface="Cambria" panose="02040503050406030204" pitchFamily="18" charset="0"/>
              </a:rPr>
              <a:t>Consideration of other needed investigations and mandated reporter obligations</a:t>
            </a:r>
          </a:p>
        </p:txBody>
      </p:sp>
      <p:cxnSp>
        <p:nvCxnSpPr>
          <p:cNvPr id="25" name="Straight Arrow Connector 24">
            <a:extLst>
              <a:ext uri="{FF2B5EF4-FFF2-40B4-BE49-F238E27FC236}">
                <a16:creationId xmlns:a16="http://schemas.microsoft.com/office/drawing/2014/main" id="{D3483317-83EE-4DD7-A91F-A2DEE791FFC0}"/>
              </a:ext>
            </a:extLst>
          </p:cNvPr>
          <p:cNvCxnSpPr>
            <a:stCxn id="74" idx="1"/>
            <a:endCxn id="52" idx="3"/>
          </p:cNvCxnSpPr>
          <p:nvPr/>
        </p:nvCxnSpPr>
        <p:spPr>
          <a:xfrm flipH="1" flipV="1">
            <a:off x="1655870" y="3596144"/>
            <a:ext cx="503857" cy="12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Connector: Elbow 30">
            <a:extLst>
              <a:ext uri="{FF2B5EF4-FFF2-40B4-BE49-F238E27FC236}">
                <a16:creationId xmlns:a16="http://schemas.microsoft.com/office/drawing/2014/main" id="{C05D9E29-9999-4B87-AB08-96AE0CAE7087}"/>
              </a:ext>
            </a:extLst>
          </p:cNvPr>
          <p:cNvCxnSpPr>
            <a:cxnSpLocks/>
            <a:stCxn id="102" idx="3"/>
            <a:endCxn id="83" idx="3"/>
          </p:cNvCxnSpPr>
          <p:nvPr/>
        </p:nvCxnSpPr>
        <p:spPr>
          <a:xfrm flipH="1">
            <a:off x="5263460" y="2292789"/>
            <a:ext cx="2852945" cy="4164240"/>
          </a:xfrm>
          <a:prstGeom prst="bentConnector3">
            <a:avLst>
              <a:gd name="adj1" fmla="val -8013"/>
            </a:avLst>
          </a:prstGeom>
          <a:ln w="6350">
            <a:miter lim="800000"/>
            <a:tailEnd type="triangle"/>
          </a:ln>
        </p:spPr>
        <p:style>
          <a:lnRef idx="1">
            <a:schemeClr val="accent1"/>
          </a:lnRef>
          <a:fillRef idx="0">
            <a:schemeClr val="accent1"/>
          </a:fillRef>
          <a:effectRef idx="0">
            <a:schemeClr val="accent1"/>
          </a:effectRef>
          <a:fontRef idx="minor">
            <a:schemeClr val="tx1"/>
          </a:fontRef>
        </p:style>
      </p:cxnSp>
      <p:sp>
        <p:nvSpPr>
          <p:cNvPr id="45" name="Slide Number Placeholder 3">
            <a:extLst>
              <a:ext uri="{FF2B5EF4-FFF2-40B4-BE49-F238E27FC236}">
                <a16:creationId xmlns:a16="http://schemas.microsoft.com/office/drawing/2014/main" id="{C5C31C17-0CC3-7BA8-6A93-2C2A6C6A3935}"/>
              </a:ext>
            </a:extLst>
          </p:cNvPr>
          <p:cNvSpPr>
            <a:spLocks noGrp="1"/>
          </p:cNvSpPr>
          <p:nvPr>
            <p:ph type="sldNum" sz="quarter" idx="12"/>
          </p:nvPr>
        </p:nvSpPr>
        <p:spPr>
          <a:xfrm>
            <a:off x="8531788" y="5648960"/>
            <a:ext cx="548640" cy="396240"/>
          </a:xfrm>
        </p:spPr>
        <p:txBody>
          <a:bodyPr/>
          <a:lstStyle/>
          <a:p>
            <a:pPr>
              <a:buFont typeface="Wingdings" pitchFamily="2" charset="2"/>
              <a:buNone/>
              <a:defRPr/>
            </a:pPr>
            <a:fld id="{1FB0520C-472E-48F5-A59F-55DD0C978FD8}" type="slidenum">
              <a:rPr lang="en-US" altLang="en-US" smtClean="0"/>
              <a:pPr>
                <a:buFont typeface="Wingdings" pitchFamily="2" charset="2"/>
                <a:buNone/>
                <a:defRPr/>
              </a:pPr>
              <a:t>36</a:t>
            </a:fld>
            <a:endParaRPr lang="en-US" altLang="en-US" dirty="0"/>
          </a:p>
        </p:txBody>
      </p:sp>
    </p:spTree>
    <p:extLst>
      <p:ext uri="{BB962C8B-B14F-4D97-AF65-F5344CB8AC3E}">
        <p14:creationId xmlns:p14="http://schemas.microsoft.com/office/powerpoint/2010/main" val="3778481270"/>
      </p:ext>
    </p:extLst>
  </p:cSld>
  <p:clrMapOvr>
    <a:masterClrMapping/>
  </p:clrMapOvr>
  <p:transition>
    <p:wipe dir="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6C1A9EF-81D5-4135-B666-788DB1E09201}"/>
              </a:ext>
            </a:extLst>
          </p:cNvPr>
          <p:cNvSpPr>
            <a:spLocks noGrp="1"/>
          </p:cNvSpPr>
          <p:nvPr>
            <p:ph idx="1"/>
          </p:nvPr>
        </p:nvSpPr>
        <p:spPr/>
        <p:txBody>
          <a:bodyPr>
            <a:normAutofit/>
          </a:bodyPr>
          <a:lstStyle/>
          <a:p>
            <a:pPr marL="114300" indent="0" algn="ctr">
              <a:buNone/>
            </a:pPr>
            <a:r>
              <a:rPr lang="en-US" sz="3200" dirty="0">
                <a:solidFill>
                  <a:schemeClr val="tx2"/>
                </a:solidFill>
              </a:rPr>
              <a:t>Questions?</a:t>
            </a:r>
          </a:p>
        </p:txBody>
      </p:sp>
      <p:sp>
        <p:nvSpPr>
          <p:cNvPr id="4" name="Slide Number Placeholder 3">
            <a:extLst>
              <a:ext uri="{FF2B5EF4-FFF2-40B4-BE49-F238E27FC236}">
                <a16:creationId xmlns:a16="http://schemas.microsoft.com/office/drawing/2014/main" id="{A5E2DB9B-53B8-40E2-A40B-971D271E5000}"/>
              </a:ext>
            </a:extLst>
          </p:cNvPr>
          <p:cNvSpPr>
            <a:spLocks noGrp="1"/>
          </p:cNvSpPr>
          <p:nvPr>
            <p:ph type="sldNum" sz="quarter" idx="12"/>
          </p:nvPr>
        </p:nvSpPr>
        <p:spPr/>
        <p:txBody>
          <a:bodyPr/>
          <a:lstStyle/>
          <a:p>
            <a:pPr>
              <a:buFont typeface="Wingdings" pitchFamily="2" charset="2"/>
              <a:buNone/>
              <a:defRPr/>
            </a:pPr>
            <a:fld id="{1FB0520C-472E-48F5-A59F-55DD0C978FD8}" type="slidenum">
              <a:rPr lang="en-US" altLang="en-US" smtClean="0"/>
              <a:pPr>
                <a:buFont typeface="Wingdings" pitchFamily="2" charset="2"/>
                <a:buNone/>
                <a:defRPr/>
              </a:pPr>
              <a:t>37</a:t>
            </a:fld>
            <a:endParaRPr lang="en-US" altLang="en-US" dirty="0"/>
          </a:p>
        </p:txBody>
      </p:sp>
      <p:pic>
        <p:nvPicPr>
          <p:cNvPr id="6" name="Graphic 5" descr="Question Mark with solid fill">
            <a:extLst>
              <a:ext uri="{FF2B5EF4-FFF2-40B4-BE49-F238E27FC236}">
                <a16:creationId xmlns:a16="http://schemas.microsoft.com/office/drawing/2014/main" id="{5A178578-51E2-74AE-89E4-0F3F2D0E1F6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9428956">
            <a:off x="3276600" y="482097"/>
            <a:ext cx="914400" cy="914400"/>
          </a:xfrm>
          <a:prstGeom prst="rect">
            <a:avLst/>
          </a:prstGeom>
        </p:spPr>
      </p:pic>
      <p:pic>
        <p:nvPicPr>
          <p:cNvPr id="7" name="Graphic 6" descr="Question Mark with solid fill">
            <a:extLst>
              <a:ext uri="{FF2B5EF4-FFF2-40B4-BE49-F238E27FC236}">
                <a16:creationId xmlns:a16="http://schemas.microsoft.com/office/drawing/2014/main" id="{932F7FE7-243A-E1DF-F7EA-BA5DE3BD0B0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20160020">
            <a:off x="4572000" y="3276600"/>
            <a:ext cx="914400" cy="914400"/>
          </a:xfrm>
          <a:prstGeom prst="rect">
            <a:avLst/>
          </a:prstGeom>
        </p:spPr>
      </p:pic>
      <p:pic>
        <p:nvPicPr>
          <p:cNvPr id="8" name="Graphic 7" descr="Question Mark with solid fill">
            <a:extLst>
              <a:ext uri="{FF2B5EF4-FFF2-40B4-BE49-F238E27FC236}">
                <a16:creationId xmlns:a16="http://schemas.microsoft.com/office/drawing/2014/main" id="{A0C5003D-1F83-B063-CD28-6D21F3792AA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4935205">
            <a:off x="990600" y="228600"/>
            <a:ext cx="914400" cy="914400"/>
          </a:xfrm>
          <a:prstGeom prst="rect">
            <a:avLst/>
          </a:prstGeom>
        </p:spPr>
      </p:pic>
      <p:pic>
        <p:nvPicPr>
          <p:cNvPr id="9" name="Graphic 8" descr="Question Mark with solid fill">
            <a:extLst>
              <a:ext uri="{FF2B5EF4-FFF2-40B4-BE49-F238E27FC236}">
                <a16:creationId xmlns:a16="http://schemas.microsoft.com/office/drawing/2014/main" id="{A1A6F93C-3B13-107F-2A30-1FE1950C9B6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280993">
            <a:off x="6251420" y="845744"/>
            <a:ext cx="914400" cy="914400"/>
          </a:xfrm>
          <a:prstGeom prst="rect">
            <a:avLst/>
          </a:prstGeom>
        </p:spPr>
      </p:pic>
      <p:pic>
        <p:nvPicPr>
          <p:cNvPr id="10" name="Graphic 9" descr="Question Mark with solid fill">
            <a:extLst>
              <a:ext uri="{FF2B5EF4-FFF2-40B4-BE49-F238E27FC236}">
                <a16:creationId xmlns:a16="http://schemas.microsoft.com/office/drawing/2014/main" id="{E092159D-E1E5-ED8F-5FBC-03DA1554A96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514600" y="4163840"/>
            <a:ext cx="914400" cy="914400"/>
          </a:xfrm>
          <a:prstGeom prst="rect">
            <a:avLst/>
          </a:prstGeom>
        </p:spPr>
      </p:pic>
      <p:pic>
        <p:nvPicPr>
          <p:cNvPr id="11" name="Graphic 10" descr="Question Mark with solid fill">
            <a:extLst>
              <a:ext uri="{FF2B5EF4-FFF2-40B4-BE49-F238E27FC236}">
                <a16:creationId xmlns:a16="http://schemas.microsoft.com/office/drawing/2014/main" id="{3A10E29C-98DD-5767-5F56-D12E180BF97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7869194">
            <a:off x="6324600" y="5486400"/>
            <a:ext cx="914400" cy="914400"/>
          </a:xfrm>
          <a:prstGeom prst="rect">
            <a:avLst/>
          </a:prstGeom>
        </p:spPr>
      </p:pic>
      <p:pic>
        <p:nvPicPr>
          <p:cNvPr id="12" name="Graphic 11" descr="Question Mark with solid fill">
            <a:extLst>
              <a:ext uri="{FF2B5EF4-FFF2-40B4-BE49-F238E27FC236}">
                <a16:creationId xmlns:a16="http://schemas.microsoft.com/office/drawing/2014/main" id="{02642C32-FB74-34F7-0742-2619E38142D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20108238">
            <a:off x="7162800" y="2286000"/>
            <a:ext cx="914400" cy="914400"/>
          </a:xfrm>
          <a:prstGeom prst="rect">
            <a:avLst/>
          </a:prstGeom>
        </p:spPr>
      </p:pic>
      <p:pic>
        <p:nvPicPr>
          <p:cNvPr id="13" name="Graphic 12" descr="Question Mark with solid fill">
            <a:extLst>
              <a:ext uri="{FF2B5EF4-FFF2-40B4-BE49-F238E27FC236}">
                <a16:creationId xmlns:a16="http://schemas.microsoft.com/office/drawing/2014/main" id="{1F859043-8065-B9E9-44F4-1C2644DFFF2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2568305">
            <a:off x="743893" y="3276600"/>
            <a:ext cx="914400" cy="914400"/>
          </a:xfrm>
          <a:prstGeom prst="rect">
            <a:avLst/>
          </a:prstGeom>
        </p:spPr>
      </p:pic>
      <p:pic>
        <p:nvPicPr>
          <p:cNvPr id="14" name="Graphic 13" descr="Question Mark with solid fill">
            <a:extLst>
              <a:ext uri="{FF2B5EF4-FFF2-40B4-BE49-F238E27FC236}">
                <a16:creationId xmlns:a16="http://schemas.microsoft.com/office/drawing/2014/main" id="{3003117D-0446-D5FE-A6B5-26F6C1CDA1F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600700" y="2411240"/>
            <a:ext cx="914400" cy="914400"/>
          </a:xfrm>
          <a:prstGeom prst="rect">
            <a:avLst/>
          </a:prstGeom>
        </p:spPr>
      </p:pic>
      <p:pic>
        <p:nvPicPr>
          <p:cNvPr id="15" name="Graphic 14" descr="Question Mark with solid fill">
            <a:extLst>
              <a:ext uri="{FF2B5EF4-FFF2-40B4-BE49-F238E27FC236}">
                <a16:creationId xmlns:a16="http://schemas.microsoft.com/office/drawing/2014/main" id="{E7D00A4F-761B-BA6E-B546-518C4F454C7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7038771">
            <a:off x="4953002" y="841972"/>
            <a:ext cx="914400" cy="914400"/>
          </a:xfrm>
          <a:prstGeom prst="rect">
            <a:avLst/>
          </a:prstGeom>
        </p:spPr>
      </p:pic>
      <p:pic>
        <p:nvPicPr>
          <p:cNvPr id="16" name="Graphic 15" descr="Question Mark with solid fill">
            <a:extLst>
              <a:ext uri="{FF2B5EF4-FFF2-40B4-BE49-F238E27FC236}">
                <a16:creationId xmlns:a16="http://schemas.microsoft.com/office/drawing/2014/main" id="{7758D951-F1C2-A6B9-4D0B-3A025A3DCBC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695700" y="5143626"/>
            <a:ext cx="914400" cy="914400"/>
          </a:xfrm>
          <a:prstGeom prst="rect">
            <a:avLst/>
          </a:prstGeom>
        </p:spPr>
      </p:pic>
      <p:pic>
        <p:nvPicPr>
          <p:cNvPr id="17" name="Graphic 16" descr="Question Mark with solid fill">
            <a:extLst>
              <a:ext uri="{FF2B5EF4-FFF2-40B4-BE49-F238E27FC236}">
                <a16:creationId xmlns:a16="http://schemas.microsoft.com/office/drawing/2014/main" id="{02BA4B44-B904-E358-5531-F6DFEEEB2FF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21005909">
            <a:off x="1905000" y="1926880"/>
            <a:ext cx="914400" cy="914400"/>
          </a:xfrm>
          <a:prstGeom prst="rect">
            <a:avLst/>
          </a:prstGeom>
        </p:spPr>
      </p:pic>
      <p:pic>
        <p:nvPicPr>
          <p:cNvPr id="18" name="Graphic 17" descr="Question Mark with solid fill">
            <a:extLst>
              <a:ext uri="{FF2B5EF4-FFF2-40B4-BE49-F238E27FC236}">
                <a16:creationId xmlns:a16="http://schemas.microsoft.com/office/drawing/2014/main" id="{F9E2D749-7362-1A9C-4FCC-602F6A73C22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20571192">
            <a:off x="1499103" y="5070696"/>
            <a:ext cx="914400" cy="914400"/>
          </a:xfrm>
          <a:prstGeom prst="rect">
            <a:avLst/>
          </a:prstGeom>
        </p:spPr>
      </p:pic>
      <p:pic>
        <p:nvPicPr>
          <p:cNvPr id="19" name="Graphic 18" descr="Question Mark with solid fill">
            <a:extLst>
              <a:ext uri="{FF2B5EF4-FFF2-40B4-BE49-F238E27FC236}">
                <a16:creationId xmlns:a16="http://schemas.microsoft.com/office/drawing/2014/main" id="{F9C29484-AFF4-0B41-6D42-5329DA94E2E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2020329">
            <a:off x="5733107" y="4011440"/>
            <a:ext cx="914400" cy="914400"/>
          </a:xfrm>
          <a:prstGeom prst="rect">
            <a:avLst/>
          </a:prstGeom>
        </p:spPr>
      </p:pic>
      <p:pic>
        <p:nvPicPr>
          <p:cNvPr id="20" name="Graphic 19" descr="Question Mark with solid fill">
            <a:extLst>
              <a:ext uri="{FF2B5EF4-FFF2-40B4-BE49-F238E27FC236}">
                <a16:creationId xmlns:a16="http://schemas.microsoft.com/office/drawing/2014/main" id="{4FD22AC4-E46E-815C-E1E2-D92DB52BCB4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386955">
            <a:off x="3086100" y="2993680"/>
            <a:ext cx="914400" cy="914400"/>
          </a:xfrm>
          <a:prstGeom prst="rect">
            <a:avLst/>
          </a:prstGeom>
        </p:spPr>
      </p:pic>
      <p:pic>
        <p:nvPicPr>
          <p:cNvPr id="21" name="Graphic 20" descr="Question Mark with solid fill">
            <a:extLst>
              <a:ext uri="{FF2B5EF4-FFF2-40B4-BE49-F238E27FC236}">
                <a16:creationId xmlns:a16="http://schemas.microsoft.com/office/drawing/2014/main" id="{231C4791-2778-C126-90C1-89A482F7264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9428956">
            <a:off x="3232224" y="464551"/>
            <a:ext cx="914400" cy="914400"/>
          </a:xfrm>
          <a:prstGeom prst="rect">
            <a:avLst/>
          </a:prstGeom>
        </p:spPr>
      </p:pic>
      <p:pic>
        <p:nvPicPr>
          <p:cNvPr id="22" name="Graphic 21" descr="Question Mark with solid fill">
            <a:extLst>
              <a:ext uri="{FF2B5EF4-FFF2-40B4-BE49-F238E27FC236}">
                <a16:creationId xmlns:a16="http://schemas.microsoft.com/office/drawing/2014/main" id="{99A74A57-9FCB-A5B4-C6BE-21DF0BD1CBB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4935205">
            <a:off x="946224" y="211054"/>
            <a:ext cx="914400" cy="914400"/>
          </a:xfrm>
          <a:prstGeom prst="rect">
            <a:avLst/>
          </a:prstGeom>
        </p:spPr>
      </p:pic>
      <p:pic>
        <p:nvPicPr>
          <p:cNvPr id="23" name="Graphic 22" descr="Question Mark with solid fill">
            <a:extLst>
              <a:ext uri="{FF2B5EF4-FFF2-40B4-BE49-F238E27FC236}">
                <a16:creationId xmlns:a16="http://schemas.microsoft.com/office/drawing/2014/main" id="{7E4EA7F1-50DA-1CD8-4CB4-372229CD6DF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280993">
            <a:off x="6207044" y="828198"/>
            <a:ext cx="914400" cy="914400"/>
          </a:xfrm>
          <a:prstGeom prst="rect">
            <a:avLst/>
          </a:prstGeom>
        </p:spPr>
      </p:pic>
      <p:pic>
        <p:nvPicPr>
          <p:cNvPr id="24" name="Graphic 23" descr="Question Mark with solid fill">
            <a:extLst>
              <a:ext uri="{FF2B5EF4-FFF2-40B4-BE49-F238E27FC236}">
                <a16:creationId xmlns:a16="http://schemas.microsoft.com/office/drawing/2014/main" id="{19B34A3C-74A4-49CA-FA6D-951DDD362E1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20108238">
            <a:off x="7118424" y="2268454"/>
            <a:ext cx="914400" cy="914400"/>
          </a:xfrm>
          <a:prstGeom prst="rect">
            <a:avLst/>
          </a:prstGeom>
        </p:spPr>
      </p:pic>
      <p:pic>
        <p:nvPicPr>
          <p:cNvPr id="25" name="Graphic 24" descr="Question Mark with solid fill">
            <a:extLst>
              <a:ext uri="{FF2B5EF4-FFF2-40B4-BE49-F238E27FC236}">
                <a16:creationId xmlns:a16="http://schemas.microsoft.com/office/drawing/2014/main" id="{2AB98B6B-1625-C498-09F2-5F1FF3B9400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56324" y="2393694"/>
            <a:ext cx="914400" cy="914400"/>
          </a:xfrm>
          <a:prstGeom prst="rect">
            <a:avLst/>
          </a:prstGeom>
        </p:spPr>
      </p:pic>
      <p:pic>
        <p:nvPicPr>
          <p:cNvPr id="26" name="Graphic 25" descr="Question Mark with solid fill">
            <a:extLst>
              <a:ext uri="{FF2B5EF4-FFF2-40B4-BE49-F238E27FC236}">
                <a16:creationId xmlns:a16="http://schemas.microsoft.com/office/drawing/2014/main" id="{ABFCD9DC-5602-0E95-0132-137A78B2AE5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7038771">
            <a:off x="4908626" y="824426"/>
            <a:ext cx="914400" cy="914400"/>
          </a:xfrm>
          <a:prstGeom prst="rect">
            <a:avLst/>
          </a:prstGeom>
        </p:spPr>
      </p:pic>
      <p:pic>
        <p:nvPicPr>
          <p:cNvPr id="27" name="Graphic 26" descr="Question Mark with solid fill">
            <a:extLst>
              <a:ext uri="{FF2B5EF4-FFF2-40B4-BE49-F238E27FC236}">
                <a16:creationId xmlns:a16="http://schemas.microsoft.com/office/drawing/2014/main" id="{0FDEF834-6C22-430E-232B-34718FE6579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20160020">
            <a:off x="4599024" y="3276599"/>
            <a:ext cx="914400" cy="914400"/>
          </a:xfrm>
          <a:prstGeom prst="rect">
            <a:avLst/>
          </a:prstGeom>
        </p:spPr>
      </p:pic>
      <p:pic>
        <p:nvPicPr>
          <p:cNvPr id="28" name="Graphic 27" descr="Question Mark with solid fill">
            <a:extLst>
              <a:ext uri="{FF2B5EF4-FFF2-40B4-BE49-F238E27FC236}">
                <a16:creationId xmlns:a16="http://schemas.microsoft.com/office/drawing/2014/main" id="{C5BF6957-E14D-FD62-9538-6EC47B89083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541624" y="4163839"/>
            <a:ext cx="914400" cy="914400"/>
          </a:xfrm>
          <a:prstGeom prst="rect">
            <a:avLst/>
          </a:prstGeom>
        </p:spPr>
      </p:pic>
      <p:pic>
        <p:nvPicPr>
          <p:cNvPr id="29" name="Graphic 28" descr="Question Mark with solid fill">
            <a:extLst>
              <a:ext uri="{FF2B5EF4-FFF2-40B4-BE49-F238E27FC236}">
                <a16:creationId xmlns:a16="http://schemas.microsoft.com/office/drawing/2014/main" id="{9CF3228B-626F-F1F4-3DFB-8A8B926B552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7869194">
            <a:off x="6351624" y="5486399"/>
            <a:ext cx="914400" cy="914400"/>
          </a:xfrm>
          <a:prstGeom prst="rect">
            <a:avLst/>
          </a:prstGeom>
        </p:spPr>
      </p:pic>
      <p:pic>
        <p:nvPicPr>
          <p:cNvPr id="30" name="Graphic 29" descr="Question Mark with solid fill">
            <a:extLst>
              <a:ext uri="{FF2B5EF4-FFF2-40B4-BE49-F238E27FC236}">
                <a16:creationId xmlns:a16="http://schemas.microsoft.com/office/drawing/2014/main" id="{B0E36B12-EA9A-AD1A-016B-9BD2AF5C14A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2568305">
            <a:off x="770917" y="3276599"/>
            <a:ext cx="914400" cy="914400"/>
          </a:xfrm>
          <a:prstGeom prst="rect">
            <a:avLst/>
          </a:prstGeom>
        </p:spPr>
      </p:pic>
      <p:pic>
        <p:nvPicPr>
          <p:cNvPr id="31" name="Graphic 30" descr="Question Mark with solid fill">
            <a:extLst>
              <a:ext uri="{FF2B5EF4-FFF2-40B4-BE49-F238E27FC236}">
                <a16:creationId xmlns:a16="http://schemas.microsoft.com/office/drawing/2014/main" id="{105B83B4-60BF-CDF1-FDDA-E1C7BC938ED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722724" y="5143625"/>
            <a:ext cx="914400" cy="914400"/>
          </a:xfrm>
          <a:prstGeom prst="rect">
            <a:avLst/>
          </a:prstGeom>
        </p:spPr>
      </p:pic>
      <p:pic>
        <p:nvPicPr>
          <p:cNvPr id="32" name="Graphic 31" descr="Question Mark with solid fill">
            <a:extLst>
              <a:ext uri="{FF2B5EF4-FFF2-40B4-BE49-F238E27FC236}">
                <a16:creationId xmlns:a16="http://schemas.microsoft.com/office/drawing/2014/main" id="{A335423C-3BD2-1020-0971-B6DC82BFD7C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20571192">
            <a:off x="1526127" y="5070695"/>
            <a:ext cx="914400" cy="914400"/>
          </a:xfrm>
          <a:prstGeom prst="rect">
            <a:avLst/>
          </a:prstGeom>
        </p:spPr>
      </p:pic>
      <p:pic>
        <p:nvPicPr>
          <p:cNvPr id="33" name="Graphic 32" descr="Question Mark with solid fill">
            <a:extLst>
              <a:ext uri="{FF2B5EF4-FFF2-40B4-BE49-F238E27FC236}">
                <a16:creationId xmlns:a16="http://schemas.microsoft.com/office/drawing/2014/main" id="{B554DA83-F659-FD59-566E-E859D62640F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2020329">
            <a:off x="5760131" y="4011439"/>
            <a:ext cx="914400" cy="914400"/>
          </a:xfrm>
          <a:prstGeom prst="rect">
            <a:avLst/>
          </a:prstGeom>
        </p:spPr>
      </p:pic>
      <p:pic>
        <p:nvPicPr>
          <p:cNvPr id="34" name="Graphic 33" descr="Question Mark with solid fill">
            <a:extLst>
              <a:ext uri="{FF2B5EF4-FFF2-40B4-BE49-F238E27FC236}">
                <a16:creationId xmlns:a16="http://schemas.microsoft.com/office/drawing/2014/main" id="{D3BBA508-DCAD-FDE4-424E-ECD25E2600D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386955">
            <a:off x="3113124" y="2993679"/>
            <a:ext cx="914400" cy="914400"/>
          </a:xfrm>
          <a:prstGeom prst="rect">
            <a:avLst/>
          </a:prstGeom>
        </p:spPr>
      </p:pic>
      <p:pic>
        <p:nvPicPr>
          <p:cNvPr id="35" name="Graphic 34" descr="Question Mark with solid fill">
            <a:extLst>
              <a:ext uri="{FF2B5EF4-FFF2-40B4-BE49-F238E27FC236}">
                <a16:creationId xmlns:a16="http://schemas.microsoft.com/office/drawing/2014/main" id="{D7948E64-3F56-58D7-ED5C-074129B1E72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9428956">
            <a:off x="3259248" y="464550"/>
            <a:ext cx="914400" cy="914400"/>
          </a:xfrm>
          <a:prstGeom prst="rect">
            <a:avLst/>
          </a:prstGeom>
        </p:spPr>
      </p:pic>
      <p:pic>
        <p:nvPicPr>
          <p:cNvPr id="36" name="Graphic 35" descr="Question Mark with solid fill">
            <a:extLst>
              <a:ext uri="{FF2B5EF4-FFF2-40B4-BE49-F238E27FC236}">
                <a16:creationId xmlns:a16="http://schemas.microsoft.com/office/drawing/2014/main" id="{94C40D67-61FC-BCF1-A7FF-01D318EF739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4935205">
            <a:off x="973248" y="211053"/>
            <a:ext cx="914400" cy="914400"/>
          </a:xfrm>
          <a:prstGeom prst="rect">
            <a:avLst/>
          </a:prstGeom>
        </p:spPr>
      </p:pic>
      <p:pic>
        <p:nvPicPr>
          <p:cNvPr id="37" name="Graphic 36" descr="Question Mark with solid fill">
            <a:extLst>
              <a:ext uri="{FF2B5EF4-FFF2-40B4-BE49-F238E27FC236}">
                <a16:creationId xmlns:a16="http://schemas.microsoft.com/office/drawing/2014/main" id="{EAF6748B-80A5-CC40-E260-2D3151885D3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280993">
            <a:off x="6234068" y="828197"/>
            <a:ext cx="914400" cy="914400"/>
          </a:xfrm>
          <a:prstGeom prst="rect">
            <a:avLst/>
          </a:prstGeom>
        </p:spPr>
      </p:pic>
      <p:pic>
        <p:nvPicPr>
          <p:cNvPr id="38" name="Graphic 37" descr="Question Mark with solid fill">
            <a:extLst>
              <a:ext uri="{FF2B5EF4-FFF2-40B4-BE49-F238E27FC236}">
                <a16:creationId xmlns:a16="http://schemas.microsoft.com/office/drawing/2014/main" id="{F7A166DC-1EA9-5609-247C-CBB7C90B035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20108238">
            <a:off x="7145448" y="2268453"/>
            <a:ext cx="914400" cy="914400"/>
          </a:xfrm>
          <a:prstGeom prst="rect">
            <a:avLst/>
          </a:prstGeom>
        </p:spPr>
      </p:pic>
      <p:pic>
        <p:nvPicPr>
          <p:cNvPr id="39" name="Graphic 38" descr="Question Mark with solid fill">
            <a:extLst>
              <a:ext uri="{FF2B5EF4-FFF2-40B4-BE49-F238E27FC236}">
                <a16:creationId xmlns:a16="http://schemas.microsoft.com/office/drawing/2014/main" id="{7412B452-1446-F12C-CBA5-49F093B3AD3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83348" y="2393693"/>
            <a:ext cx="914400" cy="914400"/>
          </a:xfrm>
          <a:prstGeom prst="rect">
            <a:avLst/>
          </a:prstGeom>
        </p:spPr>
      </p:pic>
      <p:pic>
        <p:nvPicPr>
          <p:cNvPr id="40" name="Graphic 39" descr="Question Mark with solid fill">
            <a:extLst>
              <a:ext uri="{FF2B5EF4-FFF2-40B4-BE49-F238E27FC236}">
                <a16:creationId xmlns:a16="http://schemas.microsoft.com/office/drawing/2014/main" id="{EA48BA77-8594-4A39-B981-6BE3D46C513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7038771">
            <a:off x="4935650" y="824425"/>
            <a:ext cx="914400" cy="914400"/>
          </a:xfrm>
          <a:prstGeom prst="rect">
            <a:avLst/>
          </a:prstGeom>
        </p:spPr>
      </p:pic>
    </p:spTree>
    <p:extLst>
      <p:ext uri="{BB962C8B-B14F-4D97-AF65-F5344CB8AC3E}">
        <p14:creationId xmlns:p14="http://schemas.microsoft.com/office/powerpoint/2010/main" val="3864692101"/>
      </p:ext>
    </p:extLst>
  </p:cSld>
  <p:clrMapOvr>
    <a:masterClrMapping/>
  </p:clrMapOvr>
  <p:transition>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C4AEE-B734-4A85-8017-2E9B6C1F889C}"/>
              </a:ext>
            </a:extLst>
          </p:cNvPr>
          <p:cNvSpPr>
            <a:spLocks noGrp="1"/>
          </p:cNvSpPr>
          <p:nvPr>
            <p:ph type="title"/>
          </p:nvPr>
        </p:nvSpPr>
        <p:spPr>
          <a:xfrm>
            <a:off x="457200" y="275304"/>
            <a:ext cx="7620000" cy="1143000"/>
          </a:xfrm>
        </p:spPr>
        <p:txBody>
          <a:bodyPr/>
          <a:lstStyle/>
          <a:p>
            <a:r>
              <a:rPr lang="en-US" sz="3200" dirty="0"/>
              <a:t>Title IX’s Definition of Sexual Harassment</a:t>
            </a:r>
            <a:endParaRPr lang="en-US" dirty="0"/>
          </a:p>
        </p:txBody>
      </p:sp>
      <p:sp>
        <p:nvSpPr>
          <p:cNvPr id="3" name="Content Placeholder 2">
            <a:extLst>
              <a:ext uri="{FF2B5EF4-FFF2-40B4-BE49-F238E27FC236}">
                <a16:creationId xmlns:a16="http://schemas.microsoft.com/office/drawing/2014/main" id="{371FC81D-F40E-5D30-78DD-0C9D5CF17459}"/>
              </a:ext>
            </a:extLst>
          </p:cNvPr>
          <p:cNvSpPr>
            <a:spLocks noGrp="1"/>
          </p:cNvSpPr>
          <p:nvPr>
            <p:ph idx="1"/>
          </p:nvPr>
        </p:nvSpPr>
        <p:spPr>
          <a:xfrm>
            <a:off x="457200" y="1600200"/>
            <a:ext cx="7620000" cy="4953000"/>
          </a:xfrm>
        </p:spPr>
        <p:txBody>
          <a:bodyPr>
            <a:normAutofit/>
          </a:bodyPr>
          <a:lstStyle/>
          <a:p>
            <a:r>
              <a:rPr lang="en-US" dirty="0"/>
              <a:t>Sexual Harassment is conduct on the basis of sex.  Title IX applies to students and employees.</a:t>
            </a:r>
          </a:p>
          <a:p>
            <a:r>
              <a:rPr lang="en-US" dirty="0"/>
              <a:t>It can be defined in one or more of the following ways:</a:t>
            </a:r>
          </a:p>
          <a:p>
            <a:pPr marL="796925" lvl="1" indent="-334963">
              <a:buNone/>
            </a:pPr>
            <a:r>
              <a:rPr lang="en-US" dirty="0"/>
              <a:t>1.	A District employee conditioning an aid, benefit, or service on participation in an unwelcome sexual conduct (Quid Pro Quo - This for That)</a:t>
            </a:r>
          </a:p>
          <a:p>
            <a:pPr marL="796925" lvl="1" indent="-334963">
              <a:buNone/>
            </a:pPr>
            <a:r>
              <a:rPr lang="en-US" dirty="0"/>
              <a:t>2.	Unwelcome sexual conduct that is so </a:t>
            </a:r>
            <a:r>
              <a:rPr lang="en-US" u="sng" dirty="0"/>
              <a:t>severe, pervasive, and objectively offensive</a:t>
            </a:r>
            <a:r>
              <a:rPr lang="en-US" dirty="0"/>
              <a:t> that it effectively denies a person equal access to the District’s education programs or activities</a:t>
            </a:r>
          </a:p>
          <a:p>
            <a:pPr marL="796925" lvl="1" indent="-334963">
              <a:buNone/>
            </a:pPr>
            <a:r>
              <a:rPr lang="en-US" dirty="0"/>
              <a:t>3.	Sexual assault, dating violence, domestic violence, or stalking as defined by identified statutes</a:t>
            </a:r>
          </a:p>
        </p:txBody>
      </p:sp>
      <p:sp>
        <p:nvSpPr>
          <p:cNvPr id="4" name="Slide Number Placeholder 3">
            <a:extLst>
              <a:ext uri="{FF2B5EF4-FFF2-40B4-BE49-F238E27FC236}">
                <a16:creationId xmlns:a16="http://schemas.microsoft.com/office/drawing/2014/main" id="{09718E5A-7651-CC31-CFCF-505061AF06F2}"/>
              </a:ext>
            </a:extLst>
          </p:cNvPr>
          <p:cNvSpPr>
            <a:spLocks noGrp="1"/>
          </p:cNvSpPr>
          <p:nvPr>
            <p:ph type="sldNum" sz="quarter" idx="12"/>
          </p:nvPr>
        </p:nvSpPr>
        <p:spPr/>
        <p:txBody>
          <a:bodyPr/>
          <a:lstStyle/>
          <a:p>
            <a:pPr>
              <a:buFont typeface="Wingdings" pitchFamily="2" charset="2"/>
              <a:buNone/>
              <a:defRPr/>
            </a:pPr>
            <a:fld id="{1FB0520C-472E-48F5-A59F-55DD0C978FD8}" type="slidenum">
              <a:rPr lang="en-US" altLang="en-US" smtClean="0"/>
              <a:pPr>
                <a:buFont typeface="Wingdings" pitchFamily="2" charset="2"/>
                <a:buNone/>
                <a:defRPr/>
              </a:pPr>
              <a:t>4</a:t>
            </a:fld>
            <a:endParaRPr lang="en-US" altLang="en-US" dirty="0"/>
          </a:p>
        </p:txBody>
      </p:sp>
    </p:spTree>
    <p:extLst>
      <p:ext uri="{BB962C8B-B14F-4D97-AF65-F5344CB8AC3E}">
        <p14:creationId xmlns:p14="http://schemas.microsoft.com/office/powerpoint/2010/main" val="3245254461"/>
      </p:ext>
    </p:extLst>
  </p:cSld>
  <p:clrMapOvr>
    <a:masterClrMapping/>
  </p:clrMapOvr>
  <p:transition>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E65C04-6312-661C-F0AC-B8EA560697AE}"/>
              </a:ext>
            </a:extLst>
          </p:cNvPr>
          <p:cNvSpPr>
            <a:spLocks noGrp="1"/>
          </p:cNvSpPr>
          <p:nvPr>
            <p:ph type="title"/>
          </p:nvPr>
        </p:nvSpPr>
        <p:spPr/>
        <p:txBody>
          <a:bodyPr/>
          <a:lstStyle/>
          <a:p>
            <a:r>
              <a:rPr lang="en-US" sz="3200" dirty="0"/>
              <a:t>When Do Title IX Grievance Procedures Apply?</a:t>
            </a:r>
          </a:p>
        </p:txBody>
      </p:sp>
      <p:sp>
        <p:nvSpPr>
          <p:cNvPr id="3" name="Content Placeholder 2">
            <a:extLst>
              <a:ext uri="{FF2B5EF4-FFF2-40B4-BE49-F238E27FC236}">
                <a16:creationId xmlns:a16="http://schemas.microsoft.com/office/drawing/2014/main" id="{D9BEB235-C224-13DB-1C21-4A540790EB2C}"/>
              </a:ext>
            </a:extLst>
          </p:cNvPr>
          <p:cNvSpPr>
            <a:spLocks noGrp="1"/>
          </p:cNvSpPr>
          <p:nvPr>
            <p:ph idx="1"/>
          </p:nvPr>
        </p:nvSpPr>
        <p:spPr/>
        <p:txBody>
          <a:bodyPr>
            <a:normAutofit fontScale="92500" lnSpcReduction="20000"/>
          </a:bodyPr>
          <a:lstStyle/>
          <a:p>
            <a:r>
              <a:rPr lang="en-US" dirty="0"/>
              <a:t>When there is an allegation of sexual harassment (as defined by Title IX) in a district’s education program or activity.</a:t>
            </a:r>
          </a:p>
          <a:p>
            <a:r>
              <a:rPr lang="en-US" dirty="0"/>
              <a:t>“Education program or activity” includes any location, event, or circumstance over which the District exercises substantial control over the harasser and the context in which the harassment occurs.</a:t>
            </a:r>
          </a:p>
          <a:p>
            <a:pPr marL="796925" lvl="1" indent="-334963"/>
            <a:r>
              <a:rPr lang="en-US" dirty="0"/>
              <a:t>Includes conduct occurring at school, on a school bus, field trip, at an extracurricular activity, function, and program even if outside of school, and conduct during remote learning.</a:t>
            </a:r>
          </a:p>
          <a:p>
            <a:pPr marL="796925" lvl="1" indent="-334963"/>
            <a:r>
              <a:rPr lang="en-US" dirty="0"/>
              <a:t>Does </a:t>
            </a:r>
            <a:r>
              <a:rPr lang="en-US" b="1" dirty="0"/>
              <a:t>not</a:t>
            </a:r>
            <a:r>
              <a:rPr lang="en-US" dirty="0"/>
              <a:t> include (but other laws cover):</a:t>
            </a:r>
          </a:p>
          <a:p>
            <a:pPr marL="1162685" lvl="2" indent="-334963"/>
            <a:r>
              <a:rPr lang="en-US" dirty="0"/>
              <a:t>Private social media outside of school (might be included if additional conduct occurs in a school program or activity as an outgrowth of the initial conduct)</a:t>
            </a:r>
          </a:p>
          <a:p>
            <a:pPr marL="1162685" lvl="2" indent="-334963"/>
            <a:r>
              <a:rPr lang="en-US" dirty="0"/>
              <a:t>Conduct outside the U.S.</a:t>
            </a:r>
          </a:p>
          <a:p>
            <a:r>
              <a:rPr lang="en-US" dirty="0"/>
              <a:t>Title IX covers sex, including sexual orientation and gender identity, but not other protected statuses (e.g. race).</a:t>
            </a:r>
          </a:p>
          <a:p>
            <a:r>
              <a:rPr lang="en-US" dirty="0"/>
              <a:t>Title IX applies to employees and students.  Other laws also protect employees (like Title VII of the Civil Rights Act).</a:t>
            </a:r>
          </a:p>
          <a:p>
            <a:endParaRPr lang="en-US" dirty="0"/>
          </a:p>
        </p:txBody>
      </p:sp>
      <p:sp>
        <p:nvSpPr>
          <p:cNvPr id="4" name="Slide Number Placeholder 3">
            <a:extLst>
              <a:ext uri="{FF2B5EF4-FFF2-40B4-BE49-F238E27FC236}">
                <a16:creationId xmlns:a16="http://schemas.microsoft.com/office/drawing/2014/main" id="{E824D0E9-7844-151E-3DD0-E5451ADC9193}"/>
              </a:ext>
            </a:extLst>
          </p:cNvPr>
          <p:cNvSpPr>
            <a:spLocks noGrp="1"/>
          </p:cNvSpPr>
          <p:nvPr>
            <p:ph type="sldNum" sz="quarter" idx="12"/>
          </p:nvPr>
        </p:nvSpPr>
        <p:spPr/>
        <p:txBody>
          <a:bodyPr/>
          <a:lstStyle/>
          <a:p>
            <a:pPr>
              <a:buFont typeface="Wingdings" pitchFamily="2" charset="2"/>
              <a:buNone/>
              <a:defRPr/>
            </a:pPr>
            <a:fld id="{1FB0520C-472E-48F5-A59F-55DD0C978FD8}" type="slidenum">
              <a:rPr lang="en-US" altLang="en-US" smtClean="0"/>
              <a:pPr>
                <a:buFont typeface="Wingdings" pitchFamily="2" charset="2"/>
                <a:buNone/>
                <a:defRPr/>
              </a:pPr>
              <a:t>5</a:t>
            </a:fld>
            <a:endParaRPr lang="en-US" altLang="en-US" dirty="0"/>
          </a:p>
        </p:txBody>
      </p:sp>
    </p:spTree>
    <p:extLst>
      <p:ext uri="{BB962C8B-B14F-4D97-AF65-F5344CB8AC3E}">
        <p14:creationId xmlns:p14="http://schemas.microsoft.com/office/powerpoint/2010/main" val="1036654821"/>
      </p:ext>
    </p:extLst>
  </p:cSld>
  <p:clrMapOvr>
    <a:masterClrMapping/>
  </p:clrMapOvr>
  <p:transition>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14A070-E187-38D6-03E9-6987B6B0CB30}"/>
              </a:ext>
            </a:extLst>
          </p:cNvPr>
          <p:cNvSpPr>
            <a:spLocks noGrp="1"/>
          </p:cNvSpPr>
          <p:nvPr>
            <p:ph type="title"/>
          </p:nvPr>
        </p:nvSpPr>
        <p:spPr/>
        <p:txBody>
          <a:bodyPr/>
          <a:lstStyle/>
          <a:p>
            <a:r>
              <a:rPr lang="en-US" sz="3200" dirty="0"/>
              <a:t>Review of Title IX Basics</a:t>
            </a:r>
          </a:p>
        </p:txBody>
      </p:sp>
      <p:sp>
        <p:nvSpPr>
          <p:cNvPr id="3" name="Content Placeholder 2">
            <a:extLst>
              <a:ext uri="{FF2B5EF4-FFF2-40B4-BE49-F238E27FC236}">
                <a16:creationId xmlns:a16="http://schemas.microsoft.com/office/drawing/2014/main" id="{9EF94AB1-5398-C0FD-AA4C-7159E7B7B611}"/>
              </a:ext>
            </a:extLst>
          </p:cNvPr>
          <p:cNvSpPr>
            <a:spLocks noGrp="1"/>
          </p:cNvSpPr>
          <p:nvPr>
            <p:ph idx="1"/>
          </p:nvPr>
        </p:nvSpPr>
        <p:spPr/>
        <p:txBody>
          <a:bodyPr>
            <a:normAutofit fontScale="92500" lnSpcReduction="10000"/>
          </a:bodyPr>
          <a:lstStyle/>
          <a:p>
            <a:r>
              <a:rPr lang="en-US" dirty="0"/>
              <a:t>District’s response to be equitable and prompt; emphasis on transparency, fairness, no bias or conflict, and may not be based on stereotypes.</a:t>
            </a:r>
          </a:p>
          <a:p>
            <a:r>
              <a:rPr lang="en-US" dirty="0"/>
              <a:t>Districts must adopt grievance procedures to address formal complaints of sexual harassment.</a:t>
            </a:r>
          </a:p>
          <a:p>
            <a:r>
              <a:rPr lang="en-US" dirty="0"/>
              <a:t>Grievance procedures require personnel be assigned to discrete roles:  Title IX Coordinator, Investigator and Decision-Makers as well as Informal Resolution Facilitators.</a:t>
            </a:r>
          </a:p>
          <a:p>
            <a:r>
              <a:rPr lang="en-US" dirty="0"/>
              <a:t>Grievance procedures to be used when a formal complaint is filed by a Complainant or initiated by the Title IX Coordinator.</a:t>
            </a:r>
          </a:p>
          <a:p>
            <a:r>
              <a:rPr lang="en-US" dirty="0"/>
              <a:t>Informal reports/complaints can be brought by anyone: all submissions require a response, but only formal complaints require Title IX grievance procedures be followed.</a:t>
            </a:r>
          </a:p>
          <a:p>
            <a:r>
              <a:rPr lang="en-US" dirty="0"/>
              <a:t>Retaliation for participation/non-participation in Title IX process is prohibited.	Discipline for submitting a false claim is not considered retaliation. 	</a:t>
            </a:r>
          </a:p>
        </p:txBody>
      </p:sp>
      <p:sp>
        <p:nvSpPr>
          <p:cNvPr id="4" name="Slide Number Placeholder 3">
            <a:extLst>
              <a:ext uri="{FF2B5EF4-FFF2-40B4-BE49-F238E27FC236}">
                <a16:creationId xmlns:a16="http://schemas.microsoft.com/office/drawing/2014/main" id="{3585847C-4EBA-96E9-E7CE-84829D692531}"/>
              </a:ext>
            </a:extLst>
          </p:cNvPr>
          <p:cNvSpPr>
            <a:spLocks noGrp="1"/>
          </p:cNvSpPr>
          <p:nvPr>
            <p:ph type="sldNum" sz="quarter" idx="12"/>
          </p:nvPr>
        </p:nvSpPr>
        <p:spPr/>
        <p:txBody>
          <a:bodyPr/>
          <a:lstStyle/>
          <a:p>
            <a:pPr>
              <a:buFont typeface="Wingdings" pitchFamily="2" charset="2"/>
              <a:buNone/>
              <a:defRPr/>
            </a:pPr>
            <a:fld id="{1FB0520C-472E-48F5-A59F-55DD0C978FD8}" type="slidenum">
              <a:rPr lang="en-US" altLang="en-US" smtClean="0"/>
              <a:pPr>
                <a:buFont typeface="Wingdings" pitchFamily="2" charset="2"/>
                <a:buNone/>
                <a:defRPr/>
              </a:pPr>
              <a:t>6</a:t>
            </a:fld>
            <a:endParaRPr lang="en-US" altLang="en-US" dirty="0"/>
          </a:p>
        </p:txBody>
      </p:sp>
    </p:spTree>
    <p:extLst>
      <p:ext uri="{BB962C8B-B14F-4D97-AF65-F5344CB8AC3E}">
        <p14:creationId xmlns:p14="http://schemas.microsoft.com/office/powerpoint/2010/main" val="571687766"/>
      </p:ext>
    </p:extLst>
  </p:cSld>
  <p:clrMapOvr>
    <a:masterClrMapping/>
  </p:clrMapOvr>
  <p:transition>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6D2464-0DB3-90DE-92F8-7B843F0BA61A}"/>
              </a:ext>
            </a:extLst>
          </p:cNvPr>
          <p:cNvSpPr>
            <a:spLocks noGrp="1"/>
          </p:cNvSpPr>
          <p:nvPr>
            <p:ph type="title"/>
          </p:nvPr>
        </p:nvSpPr>
        <p:spPr/>
        <p:txBody>
          <a:bodyPr/>
          <a:lstStyle/>
          <a:p>
            <a:r>
              <a:rPr lang="en-US" sz="3200" dirty="0"/>
              <a:t>Need to Respond to Sexual Harassment</a:t>
            </a:r>
          </a:p>
        </p:txBody>
      </p:sp>
      <p:sp>
        <p:nvSpPr>
          <p:cNvPr id="3" name="Content Placeholder 2">
            <a:extLst>
              <a:ext uri="{FF2B5EF4-FFF2-40B4-BE49-F238E27FC236}">
                <a16:creationId xmlns:a16="http://schemas.microsoft.com/office/drawing/2014/main" id="{081C95DE-24AD-6603-5AB8-177546D973CB}"/>
              </a:ext>
            </a:extLst>
          </p:cNvPr>
          <p:cNvSpPr>
            <a:spLocks noGrp="1"/>
          </p:cNvSpPr>
          <p:nvPr>
            <p:ph idx="1"/>
          </p:nvPr>
        </p:nvSpPr>
        <p:spPr/>
        <p:txBody>
          <a:bodyPr>
            <a:normAutofit fontScale="85000" lnSpcReduction="10000"/>
          </a:bodyPr>
          <a:lstStyle/>
          <a:p>
            <a:r>
              <a:rPr lang="en-US" dirty="0"/>
              <a:t>District must respond to allegations of sexual harassment of which it has actual knowledge.</a:t>
            </a:r>
          </a:p>
          <a:p>
            <a:r>
              <a:rPr lang="en-US" dirty="0"/>
              <a:t>Failure to respond violates Title IX as deliberate indifference and may violate other laws.</a:t>
            </a:r>
          </a:p>
          <a:p>
            <a:r>
              <a:rPr lang="en-US" dirty="0"/>
              <a:t>Actual knowledge by </a:t>
            </a:r>
            <a:r>
              <a:rPr lang="en-US" u="sng" dirty="0"/>
              <a:t>any</a:t>
            </a:r>
            <a:r>
              <a:rPr lang="en-US" dirty="0"/>
              <a:t> employee is deemed actual knowledge by the District. </a:t>
            </a:r>
          </a:p>
          <a:p>
            <a:pPr lvl="1"/>
            <a:r>
              <a:rPr lang="en-US" dirty="0"/>
              <a:t>Ensure employees at all levels know how to make a report.</a:t>
            </a:r>
          </a:p>
          <a:p>
            <a:r>
              <a:rPr lang="en-US" dirty="0"/>
              <a:t>Administrators need to know: as soon as a situation seems like it could involve Title IX, STOP and contact the Title IX Coordinator.  Other than ensuring immediate needs are met (safety, calming a crying student, etc.), the first step is to contact the Title IX Coordinator, whether the complaint involves students or employees.</a:t>
            </a:r>
          </a:p>
          <a:p>
            <a:r>
              <a:rPr lang="en-US" dirty="0"/>
              <a:t>Do not investigate, request written statements, etc.</a:t>
            </a:r>
          </a:p>
          <a:p>
            <a:pPr lvl="1"/>
            <a:r>
              <a:rPr lang="en-US" dirty="0"/>
              <a:t>This could violate the rights of the parties under Title IX to specific notices and procedures before and during the investigation.</a:t>
            </a:r>
          </a:p>
          <a:p>
            <a:pPr lvl="1"/>
            <a:r>
              <a:rPr lang="en-US" dirty="0"/>
              <a:t>This could preclude you from serving as an investigator or decision-maker in the formal process.</a:t>
            </a:r>
          </a:p>
          <a:p>
            <a:endParaRPr lang="en-US" dirty="0"/>
          </a:p>
        </p:txBody>
      </p:sp>
      <p:sp>
        <p:nvSpPr>
          <p:cNvPr id="4" name="Slide Number Placeholder 3">
            <a:extLst>
              <a:ext uri="{FF2B5EF4-FFF2-40B4-BE49-F238E27FC236}">
                <a16:creationId xmlns:a16="http://schemas.microsoft.com/office/drawing/2014/main" id="{63D82BB4-ACAB-B4C7-5863-031239F79297}"/>
              </a:ext>
            </a:extLst>
          </p:cNvPr>
          <p:cNvSpPr>
            <a:spLocks noGrp="1"/>
          </p:cNvSpPr>
          <p:nvPr>
            <p:ph type="sldNum" sz="quarter" idx="12"/>
          </p:nvPr>
        </p:nvSpPr>
        <p:spPr/>
        <p:txBody>
          <a:bodyPr/>
          <a:lstStyle/>
          <a:p>
            <a:pPr>
              <a:buFont typeface="Wingdings" pitchFamily="2" charset="2"/>
              <a:buNone/>
              <a:defRPr/>
            </a:pPr>
            <a:fld id="{1FB0520C-472E-48F5-A59F-55DD0C978FD8}" type="slidenum">
              <a:rPr lang="en-US" altLang="en-US" smtClean="0"/>
              <a:pPr>
                <a:buFont typeface="Wingdings" pitchFamily="2" charset="2"/>
                <a:buNone/>
                <a:defRPr/>
              </a:pPr>
              <a:t>7</a:t>
            </a:fld>
            <a:endParaRPr lang="en-US" altLang="en-US" dirty="0"/>
          </a:p>
        </p:txBody>
      </p:sp>
    </p:spTree>
    <p:extLst>
      <p:ext uri="{BB962C8B-B14F-4D97-AF65-F5344CB8AC3E}">
        <p14:creationId xmlns:p14="http://schemas.microsoft.com/office/powerpoint/2010/main" val="2311845049"/>
      </p:ext>
    </p:extLst>
  </p:cSld>
  <p:clrMapOvr>
    <a:masterClrMapping/>
  </p:clrMapOvr>
  <p:transition>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4CB59-DAE2-4963-947B-89B65918BB7C}"/>
              </a:ext>
            </a:extLst>
          </p:cNvPr>
          <p:cNvSpPr>
            <a:spLocks noGrp="1"/>
          </p:cNvSpPr>
          <p:nvPr>
            <p:ph type="title"/>
          </p:nvPr>
        </p:nvSpPr>
        <p:spPr/>
        <p:txBody>
          <a:bodyPr/>
          <a:lstStyle/>
          <a:p>
            <a:r>
              <a:rPr lang="en-US" sz="3200" dirty="0"/>
              <a:t>Recipient’s Response</a:t>
            </a:r>
          </a:p>
        </p:txBody>
      </p:sp>
      <p:sp>
        <p:nvSpPr>
          <p:cNvPr id="3" name="Content Placeholder 2">
            <a:extLst>
              <a:ext uri="{FF2B5EF4-FFF2-40B4-BE49-F238E27FC236}">
                <a16:creationId xmlns:a16="http://schemas.microsoft.com/office/drawing/2014/main" id="{C9FCF5B9-761A-42C6-BCBE-2E86FF11599B}"/>
              </a:ext>
            </a:extLst>
          </p:cNvPr>
          <p:cNvSpPr>
            <a:spLocks noGrp="1"/>
          </p:cNvSpPr>
          <p:nvPr>
            <p:ph idx="1"/>
          </p:nvPr>
        </p:nvSpPr>
        <p:spPr>
          <a:xfrm>
            <a:off x="457200" y="1600200"/>
            <a:ext cx="7848600" cy="4983162"/>
          </a:xfrm>
        </p:spPr>
        <p:txBody>
          <a:bodyPr>
            <a:normAutofit fontScale="85000" lnSpcReduction="20000"/>
          </a:bodyPr>
          <a:lstStyle/>
          <a:p>
            <a:pPr lvl="0"/>
            <a:r>
              <a:rPr lang="en-US" sz="2500" dirty="0"/>
              <a:t>The Title IX Coordinator must promptly contact the Complainant to discuss the availability of supportive measures, and consider the Complainant’s wishes in doing so, advise of the right to file a formal complaint and how to do so.  Respondent to also be offered supportive measures.  Involve parents of minors.</a:t>
            </a:r>
          </a:p>
          <a:p>
            <a:pPr lvl="0"/>
            <a:r>
              <a:rPr lang="en-US" sz="2500" dirty="0"/>
              <a:t>No punitive measures (e.g., discipline, transfer or other sanctions) to be taken until or unless the grievance process is completed and a determination of responsibility is made, i.e., due process.  Accused employee may be placed on paid administrative leave.</a:t>
            </a:r>
          </a:p>
          <a:p>
            <a:pPr lvl="0"/>
            <a:r>
              <a:rPr lang="en-US" sz="2500" dirty="0"/>
              <a:t>Does not prohibit immediate removal of a Respondent on an emergency basis to protect an individual from an immediate threat to physical health or safety, provided an individualized safety and risk analysis is performed.  Notice and an opportunity to challenge the decision must be provided.</a:t>
            </a:r>
          </a:p>
          <a:p>
            <a:pPr lvl="1"/>
            <a:r>
              <a:rPr lang="en-US" dirty="0"/>
              <a:t>The right to remove does not supersede rights of students with disabilities under IDEA or Section 504. </a:t>
            </a:r>
          </a:p>
        </p:txBody>
      </p:sp>
      <p:sp>
        <p:nvSpPr>
          <p:cNvPr id="6" name="Slide Number Placeholder 4">
            <a:extLst>
              <a:ext uri="{FF2B5EF4-FFF2-40B4-BE49-F238E27FC236}">
                <a16:creationId xmlns:a16="http://schemas.microsoft.com/office/drawing/2014/main" id="{DEB0C142-C359-4356-A924-0219ADB2FCD8}"/>
              </a:ext>
            </a:extLst>
          </p:cNvPr>
          <p:cNvSpPr>
            <a:spLocks noGrp="1"/>
          </p:cNvSpPr>
          <p:nvPr>
            <p:ph type="sldNum" sz="quarter" idx="12"/>
          </p:nvPr>
        </p:nvSpPr>
        <p:spPr>
          <a:xfrm>
            <a:off x="8531788" y="5648960"/>
            <a:ext cx="548640" cy="396240"/>
          </a:xfrm>
        </p:spPr>
        <p:txBody>
          <a:bodyPr/>
          <a:lstStyle/>
          <a:p>
            <a:pPr>
              <a:buNone/>
              <a:defRPr/>
            </a:pPr>
            <a:fld id="{1FB0520C-472E-48F5-A59F-55DD0C978FD8}" type="slidenum">
              <a:rPr lang="en-US" altLang="en-US" smtClean="0"/>
              <a:pPr>
                <a:buNone/>
                <a:defRPr/>
              </a:pPr>
              <a:t>8</a:t>
            </a:fld>
            <a:endParaRPr lang="en-US" altLang="en-US" dirty="0"/>
          </a:p>
        </p:txBody>
      </p:sp>
    </p:spTree>
    <p:extLst>
      <p:ext uri="{BB962C8B-B14F-4D97-AF65-F5344CB8AC3E}">
        <p14:creationId xmlns:p14="http://schemas.microsoft.com/office/powerpoint/2010/main" val="4264842963"/>
      </p:ext>
    </p:extLst>
  </p:cSld>
  <p:clrMapOvr>
    <a:masterClrMapping/>
  </p:clrMapOvr>
  <mc:AlternateContent xmlns:mc="http://schemas.openxmlformats.org/markup-compatibility/2006" xmlns:p14="http://schemas.microsoft.com/office/powerpoint/2010/main">
    <mc:Choice Requires="p14">
      <p:transition p14:dur="250">
        <p:wipe dir="r"/>
      </p:transition>
    </mc:Choice>
    <mc:Fallback xmlns="">
      <p:transition>
        <p:wipe dir="r"/>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22B0E4-4488-44E9-B90D-E1C0F3FF9B89}"/>
              </a:ext>
            </a:extLst>
          </p:cNvPr>
          <p:cNvSpPr>
            <a:spLocks noGrp="1"/>
          </p:cNvSpPr>
          <p:nvPr>
            <p:ph type="title"/>
          </p:nvPr>
        </p:nvSpPr>
        <p:spPr/>
        <p:txBody>
          <a:bodyPr/>
          <a:lstStyle/>
          <a:p>
            <a:r>
              <a:rPr lang="en-US" sz="3200" dirty="0"/>
              <a:t>Supportive Measures</a:t>
            </a:r>
          </a:p>
        </p:txBody>
      </p:sp>
      <p:sp>
        <p:nvSpPr>
          <p:cNvPr id="3" name="Content Placeholder 2">
            <a:extLst>
              <a:ext uri="{FF2B5EF4-FFF2-40B4-BE49-F238E27FC236}">
                <a16:creationId xmlns:a16="http://schemas.microsoft.com/office/drawing/2014/main" id="{81C0B8D9-60ED-4C96-BC0C-9BCA8D83DC06}"/>
              </a:ext>
            </a:extLst>
          </p:cNvPr>
          <p:cNvSpPr>
            <a:spLocks noGrp="1"/>
          </p:cNvSpPr>
          <p:nvPr>
            <p:ph idx="1"/>
          </p:nvPr>
        </p:nvSpPr>
        <p:spPr/>
        <p:txBody>
          <a:bodyPr/>
          <a:lstStyle/>
          <a:p>
            <a:pPr lvl="0"/>
            <a:r>
              <a:rPr lang="en-US" dirty="0"/>
              <a:t>Supportive measures are:</a:t>
            </a:r>
          </a:p>
          <a:p>
            <a:pPr marL="639763" lvl="1" indent="-177800"/>
            <a:r>
              <a:rPr lang="en-US" dirty="0"/>
              <a:t>non-disciplinary</a:t>
            </a:r>
          </a:p>
          <a:p>
            <a:pPr marL="639763" lvl="1" indent="-177800"/>
            <a:r>
              <a:rPr lang="en-US" dirty="0"/>
              <a:t>non-punitive </a:t>
            </a:r>
          </a:p>
          <a:p>
            <a:pPr marL="639763" lvl="1" indent="-177800"/>
            <a:r>
              <a:rPr lang="en-US" dirty="0"/>
              <a:t>individualized services as appropriate </a:t>
            </a:r>
          </a:p>
          <a:p>
            <a:pPr lvl="0"/>
            <a:r>
              <a:rPr lang="en-US" dirty="0"/>
              <a:t>Some examples include:</a:t>
            </a:r>
          </a:p>
          <a:p>
            <a:pPr marL="639763" lvl="0" indent="-177800"/>
            <a:r>
              <a:rPr lang="en-US" sz="2000" dirty="0"/>
              <a:t>course modifications</a:t>
            </a:r>
          </a:p>
          <a:p>
            <a:pPr marL="639763" lvl="0" indent="-177800"/>
            <a:r>
              <a:rPr lang="en-US" sz="2000" dirty="0"/>
              <a:t>schedule changes</a:t>
            </a:r>
          </a:p>
          <a:p>
            <a:pPr marL="639763" lvl="0" indent="-177800"/>
            <a:r>
              <a:rPr lang="en-US" sz="2000" dirty="0"/>
              <a:t>increased monitoring</a:t>
            </a:r>
          </a:p>
          <a:p>
            <a:pPr lvl="0"/>
            <a:r>
              <a:rPr lang="en-US" dirty="0"/>
              <a:t>They must be offered even where a formal complaint has not been filed.</a:t>
            </a:r>
          </a:p>
          <a:p>
            <a:pPr lvl="0"/>
            <a:r>
              <a:rPr lang="en-US" dirty="0"/>
              <a:t>Intent is to restore the status quo without unreasonably burdening the other party.</a:t>
            </a:r>
          </a:p>
          <a:p>
            <a:endParaRPr lang="en-US" dirty="0"/>
          </a:p>
        </p:txBody>
      </p:sp>
      <p:sp>
        <p:nvSpPr>
          <p:cNvPr id="4" name="Slide Number Placeholder 3">
            <a:extLst>
              <a:ext uri="{FF2B5EF4-FFF2-40B4-BE49-F238E27FC236}">
                <a16:creationId xmlns:a16="http://schemas.microsoft.com/office/drawing/2014/main" id="{0A5A4D3A-C278-4095-A7F0-F85EF8DA68DA}"/>
              </a:ext>
            </a:extLst>
          </p:cNvPr>
          <p:cNvSpPr>
            <a:spLocks noGrp="1"/>
          </p:cNvSpPr>
          <p:nvPr>
            <p:ph type="sldNum" sz="quarter" idx="12"/>
          </p:nvPr>
        </p:nvSpPr>
        <p:spPr/>
        <p:txBody>
          <a:bodyPr/>
          <a:lstStyle/>
          <a:p>
            <a:pPr>
              <a:buFont typeface="Wingdings" pitchFamily="2" charset="2"/>
              <a:buNone/>
              <a:defRPr/>
            </a:pPr>
            <a:fld id="{1FB0520C-472E-48F5-A59F-55DD0C978FD8}" type="slidenum">
              <a:rPr lang="en-US" altLang="en-US" smtClean="0"/>
              <a:pPr>
                <a:buFont typeface="Wingdings" pitchFamily="2" charset="2"/>
                <a:buNone/>
                <a:defRPr/>
              </a:pPr>
              <a:t>9</a:t>
            </a:fld>
            <a:endParaRPr lang="en-US" altLang="en-US" dirty="0"/>
          </a:p>
        </p:txBody>
      </p:sp>
    </p:spTree>
    <p:extLst>
      <p:ext uri="{BB962C8B-B14F-4D97-AF65-F5344CB8AC3E}">
        <p14:creationId xmlns:p14="http://schemas.microsoft.com/office/powerpoint/2010/main" val="1722794825"/>
      </p:ext>
    </p:extLst>
  </p:cSld>
  <p:clrMapOvr>
    <a:masterClrMapping/>
  </p:clrMapOvr>
  <mc:AlternateContent xmlns:mc="http://schemas.openxmlformats.org/markup-compatibility/2006" xmlns:p14="http://schemas.microsoft.com/office/powerpoint/2010/main">
    <mc:Choice Requires="p14">
      <p:transition p14:dur="250">
        <p:wipe dir="r"/>
      </p:transition>
    </mc:Choice>
    <mc:Fallback xmlns="">
      <p:transition>
        <p:wipe dir="r"/>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7ca28c93-6972-4689-8c39-b688c2f623fe"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57A60CB42B0BC4C89E691BD4BFF0513" ma:contentTypeVersion="10" ma:contentTypeDescription="Create a new document." ma:contentTypeScope="" ma:versionID="c5462680a42a65c8c322582bbbc0930d">
  <xsd:schema xmlns:xsd="http://www.w3.org/2001/XMLSchema" xmlns:xs="http://www.w3.org/2001/XMLSchema" xmlns:p="http://schemas.microsoft.com/office/2006/metadata/properties" xmlns:ns3="7ca28c93-6972-4689-8c39-b688c2f623fe" targetNamespace="http://schemas.microsoft.com/office/2006/metadata/properties" ma:root="true" ma:fieldsID="36351babf6be82415046a6b088c9e853" ns3:_="">
    <xsd:import namespace="7ca28c93-6972-4689-8c39-b688c2f623fe"/>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_activity" minOccurs="0"/>
                <xsd:element ref="ns3:MediaServiceObjectDetectorVersions" minOccurs="0"/>
                <xsd:element ref="ns3:MediaServiceAutoTags" minOccurs="0"/>
                <xsd:element ref="ns3:MediaServiceGenerationTime" minOccurs="0"/>
                <xsd:element ref="ns3:MediaServiceEventHashCode"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ca28c93-6972-4689-8c39-b688c2f623f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_activity" ma:index="12" nillable="true" ma:displayName="_activity" ma:hidden="true" ma:internalName="_activity">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58C7264-E0B8-4D2D-BEED-ABDCB13ACFF8}">
  <ds:schemaRefs>
    <ds:schemaRef ds:uri="http://schemas.microsoft.com/sharepoint/v3/contenttype/forms"/>
  </ds:schemaRefs>
</ds:datastoreItem>
</file>

<file path=customXml/itemProps2.xml><?xml version="1.0" encoding="utf-8"?>
<ds:datastoreItem xmlns:ds="http://schemas.openxmlformats.org/officeDocument/2006/customXml" ds:itemID="{E85FE672-F3D3-461D-8380-FFFF5004B5E5}">
  <ds:schemaRefs>
    <ds:schemaRef ds:uri="7ca28c93-6972-4689-8c39-b688c2f623fe"/>
    <ds:schemaRef ds:uri="http://purl.org/dc/dcmitype/"/>
    <ds:schemaRef ds:uri="http://schemas.microsoft.com/office/2006/documentManagement/types"/>
    <ds:schemaRef ds:uri="http://purl.org/dc/elements/1.1/"/>
    <ds:schemaRef ds:uri="http://schemas.microsoft.com/office/2006/metadata/properties"/>
    <ds:schemaRef ds:uri="http://purl.org/dc/terms/"/>
    <ds:schemaRef ds:uri="http://schemas.openxmlformats.org/package/2006/metadata/core-properties"/>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32AFCC99-4E72-4E58-BB1C-A161BAEC540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ca28c93-6972-4689-8c39-b688c2f623f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TM03090434[[fn=Wood Type]]</Template>
  <TotalTime>4212</TotalTime>
  <Words>4722</Words>
  <Application>Microsoft Office PowerPoint</Application>
  <PresentationFormat>On-screen Show (4:3)</PresentationFormat>
  <Paragraphs>309</Paragraphs>
  <Slides>37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37</vt:i4>
      </vt:variant>
    </vt:vector>
  </HeadingPairs>
  <TitlesOfParts>
    <vt:vector size="42" baseType="lpstr">
      <vt:lpstr>Arial</vt:lpstr>
      <vt:lpstr>Calibri</vt:lpstr>
      <vt:lpstr>Cambria</vt:lpstr>
      <vt:lpstr>Wingdings</vt:lpstr>
      <vt:lpstr>Adjacency</vt:lpstr>
      <vt:lpstr>  </vt:lpstr>
      <vt:lpstr> Presented By:   Rebecca Goldberg, Esq.   </vt:lpstr>
      <vt:lpstr>What You’ll Learn</vt:lpstr>
      <vt:lpstr>Title IX’s Definition of Sexual Harassment</vt:lpstr>
      <vt:lpstr>When Do Title IX Grievance Procedures Apply?</vt:lpstr>
      <vt:lpstr>Review of Title IX Basics</vt:lpstr>
      <vt:lpstr>Need to Respond to Sexual Harassment</vt:lpstr>
      <vt:lpstr>Recipient’s Response</vt:lpstr>
      <vt:lpstr>Supportive Measures</vt:lpstr>
      <vt:lpstr>Informal Report</vt:lpstr>
      <vt:lpstr>Formal Complaint: Grievance Procedures</vt:lpstr>
      <vt:lpstr>Distinct Roles and Responsibilities </vt:lpstr>
      <vt:lpstr>Which Personnel Fill These Roles?</vt:lpstr>
      <vt:lpstr>First Steps – Title IX Coordinator</vt:lpstr>
      <vt:lpstr>Formal Complaint:  Grievance Procedures</vt:lpstr>
      <vt:lpstr>Formal Complaint:  Investigation</vt:lpstr>
      <vt:lpstr>Formal Complaint:  Investigator Handoff to Decision-Maker</vt:lpstr>
      <vt:lpstr>Formal Complaint:  Decision-Maker</vt:lpstr>
      <vt:lpstr>Formal Complaint:  Final Decision/Written Determination of Responsibility</vt:lpstr>
      <vt:lpstr>Example of Factual Findings, Conclusions, and Remedies</vt:lpstr>
      <vt:lpstr>Formal Complaint: Dismissals</vt:lpstr>
      <vt:lpstr>Formal Complaints:  Appeals </vt:lpstr>
      <vt:lpstr>Formal Complaints:  Informal Resolution</vt:lpstr>
      <vt:lpstr>Special Considerations for Special Education</vt:lpstr>
      <vt:lpstr>Special Considerations for Special Education</vt:lpstr>
      <vt:lpstr>Implementing Remedies While Complying with Special Education Laws</vt:lpstr>
      <vt:lpstr>What About Other Laws?</vt:lpstr>
      <vt:lpstr>Record Keeping</vt:lpstr>
      <vt:lpstr>Best Practices</vt:lpstr>
      <vt:lpstr>Pitfalls</vt:lpstr>
      <vt:lpstr>Scenarios</vt:lpstr>
      <vt:lpstr>Megan and Charlotte</vt:lpstr>
      <vt:lpstr>Jasmine and Trevor</vt:lpstr>
      <vt:lpstr>Mason and Liam</vt:lpstr>
      <vt:lpstr>Linda and Mr. Perry</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IX  Final Rules</dc:title>
  <dc:creator>Jennifer Jasensky</dc:creator>
  <cp:lastModifiedBy>Rebecca Goldberg</cp:lastModifiedBy>
  <cp:revision>289</cp:revision>
  <cp:lastPrinted>2023-09-18T14:20:58Z</cp:lastPrinted>
  <dcterms:created xsi:type="dcterms:W3CDTF">2020-06-16T20:41:35Z</dcterms:created>
  <dcterms:modified xsi:type="dcterms:W3CDTF">2023-12-06T21:03:08Z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0x010100A57A60CB42B0BC4C89E691BD4BFF0513</vt:lpwstr>
  </property>
</Properties>
</file>